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8229600" cx="14630400"/>
  <p:notesSz cx="8229600" cy="14630400"/>
  <p:embeddedFontLst>
    <p:embeddedFont>
      <p:font typeface="Geist"/>
      <p:regular r:id="rId14"/>
      <p:bold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6" roundtripDataSignature="AMtx7mgdExq9Nyc5pHKoFOZj6UBif1yRJ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Geist-bold.fntdata"/><Relationship Id="rId14" Type="http://schemas.openxmlformats.org/officeDocument/2006/relationships/font" Target="fonts/Geist-regular.fntdata"/><Relationship Id="rId16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371850" y="1097275"/>
            <a:ext cx="5486650" cy="5486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822950" y="6949425"/>
            <a:ext cx="6583675" cy="65836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9" name="Google Shape;49;p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9" name="Google Shape;59;p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0" name="Google Shape;80;p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5" name="Google Shape;105;p4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4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8" name="Google Shape;128;p5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5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6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3" name="Google Shape;153;p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7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1" name="Google Shape;181;p7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8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8" name="Google Shape;208;p8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8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9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9" name="Google Shape;229;p9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9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5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5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5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5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5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5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5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5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5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5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 master">
  <p:cSld name="Slide 1 master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" name="Google Shape;7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1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" name="Google Shape;9;p11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9 master">
  <p:cSld name="Slide 9 master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4" name="Google Shape;44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2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46" name="Google Shape;46;p21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 master">
  <p:cSld name="Slide 2 master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1" name="Google Shape;11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3" name="Google Shape;13;p12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3 master">
  <p:cSld name="Slide 3 mast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5" name="Google Shape;15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1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7" name="Google Shape;17;p13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4 master">
  <p:cSld name="Slide 4 master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9" name="Google Shape;19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1" name="Google Shape;21;p1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5 master">
  <p:cSld name="Slide 5 master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3" name="Google Shape;23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5" name="Google Shape;25;p15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6 master">
  <p:cSld name="Slide 6 master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7" name="Google Shape;27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1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9" name="Google Shape;29;p16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7 master">
  <p:cSld name="Slide 7 master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1" name="Google Shape;31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1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3" name="Google Shape;33;p17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8 master">
  <p:cSld name="Slide 8 mast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5" name="Google Shape;35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1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7" name="Google Shape;37;p18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0 master">
  <p:cSld name="Slide 10 master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9" name="Google Shape;39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19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41" name="Google Shape;41;p19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7.png"/><Relationship Id="rId4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3.png"/><Relationship Id="rId6" Type="http://schemas.openxmlformats.org/officeDocument/2006/relationships/image" Target="../media/image8.png"/><Relationship Id="rId7" Type="http://schemas.openxmlformats.org/officeDocument/2006/relationships/image" Target="../media/image7.png"/><Relationship Id="rId8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2.png"/><Relationship Id="rId4" Type="http://schemas.openxmlformats.org/officeDocument/2006/relationships/image" Target="../media/image17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7.png"/><Relationship Id="rId4" Type="http://schemas.openxmlformats.org/officeDocument/2006/relationships/image" Target="../media/image24.png"/><Relationship Id="rId5" Type="http://schemas.openxmlformats.org/officeDocument/2006/relationships/image" Target="../media/image33.png"/><Relationship Id="rId6" Type="http://schemas.openxmlformats.org/officeDocument/2006/relationships/image" Target="../media/image23.png"/><Relationship Id="rId7" Type="http://schemas.openxmlformats.org/officeDocument/2006/relationships/image" Target="../media/image28.png"/><Relationship Id="rId8" Type="http://schemas.openxmlformats.org/officeDocument/2006/relationships/image" Target="../media/image2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0.png"/><Relationship Id="rId4" Type="http://schemas.openxmlformats.org/officeDocument/2006/relationships/image" Target="../media/image26.png"/><Relationship Id="rId5" Type="http://schemas.openxmlformats.org/officeDocument/2006/relationships/image" Target="../media/image29.png"/><Relationship Id="rId6" Type="http://schemas.openxmlformats.org/officeDocument/2006/relationships/image" Target="../media/image31.png"/><Relationship Id="rId7" Type="http://schemas.openxmlformats.org/officeDocument/2006/relationships/image" Target="../media/image3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2" name="Google Shape;52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4630397" cy="8229601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"/>
          <p:cNvSpPr/>
          <p:nvPr/>
        </p:nvSpPr>
        <p:spPr>
          <a:xfrm>
            <a:off x="864025" y="2822725"/>
            <a:ext cx="11714700" cy="2733300"/>
          </a:xfrm>
          <a:prstGeom prst="rect">
            <a:avLst/>
          </a:prstGeom>
          <a:solidFill>
            <a:srgbClr val="E5F9F2">
              <a:alpha val="8471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1"/>
          <p:cNvSpPr/>
          <p:nvPr/>
        </p:nvSpPr>
        <p:spPr>
          <a:xfrm>
            <a:off x="903500" y="3326625"/>
            <a:ext cx="10994400" cy="19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4742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4850"/>
              <a:buFont typeface="Arial"/>
              <a:buNone/>
            </a:pPr>
            <a:r>
              <a:rPr b="1" lang="en-US" sz="4850">
                <a:solidFill>
                  <a:srgbClr val="006747"/>
                </a:solidFill>
              </a:rPr>
              <a:t>      </a:t>
            </a:r>
            <a:r>
              <a:rPr b="1" lang="en-US" sz="485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LAIKA CEĻOTĀJI DĀRZĀ</a:t>
            </a:r>
            <a:endParaRPr b="1" sz="4850" cap="none">
              <a:solidFill>
                <a:srgbClr val="006747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r">
              <a:lnSpc>
                <a:spcPct val="63917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4850"/>
              <a:buFont typeface="Arial"/>
              <a:buNone/>
            </a:pPr>
            <a:r>
              <a:rPr b="1" lang="en-US" sz="4850">
                <a:solidFill>
                  <a:srgbClr val="006747"/>
                </a:solidFill>
              </a:rPr>
              <a:t>VĒSTURISKIE AUGI  UN TO STĀSTI</a:t>
            </a:r>
            <a:endParaRPr b="1" sz="4850">
              <a:solidFill>
                <a:srgbClr val="006747"/>
              </a:solidFill>
            </a:endParaRPr>
          </a:p>
          <a:p>
            <a:pPr indent="0" lvl="0" marL="0" rtl="0" algn="l">
              <a:lnSpc>
                <a:spcPct val="63917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4850"/>
              <a:buFont typeface="Arial"/>
              <a:buNone/>
            </a:pPr>
            <a:r>
              <a:t/>
            </a:r>
            <a:endParaRPr b="1" sz="4850">
              <a:solidFill>
                <a:srgbClr val="006747"/>
              </a:solidFill>
            </a:endParaRPr>
          </a:p>
          <a:p>
            <a:pPr indent="0" lvl="0" marL="0" marR="0" rtl="0" algn="l">
              <a:lnSpc>
                <a:spcPct val="124742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4850"/>
              <a:buFont typeface="Arial"/>
              <a:buNone/>
            </a:pPr>
            <a:r>
              <a:t/>
            </a:r>
            <a:endParaRPr b="1" sz="4850">
              <a:solidFill>
                <a:srgbClr val="006747"/>
              </a:solidFill>
            </a:endParaRPr>
          </a:p>
          <a:p>
            <a:pPr indent="0" lvl="0" marL="0" marR="0" rtl="0" algn="l">
              <a:lnSpc>
                <a:spcPct val="124742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4850"/>
              <a:buFont typeface="Arial"/>
              <a:buNone/>
            </a:pPr>
            <a:r>
              <a:t/>
            </a:r>
            <a:endParaRPr b="1" sz="4850">
              <a:solidFill>
                <a:srgbClr val="006747"/>
              </a:solidFill>
            </a:endParaRPr>
          </a:p>
        </p:txBody>
      </p:sp>
      <p:pic>
        <p:nvPicPr>
          <p:cNvPr id="55" name="Google Shape;55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29020" y="447255"/>
            <a:ext cx="5911925" cy="1388700"/>
          </a:xfrm>
          <a:prstGeom prst="rect">
            <a:avLst/>
          </a:prstGeom>
          <a:solidFill>
            <a:srgbClr val="E5F9F2">
              <a:alpha val="84710"/>
            </a:srgbClr>
          </a:solidFill>
          <a:ln>
            <a:noFill/>
          </a:ln>
        </p:spPr>
      </p:pic>
      <p:sp>
        <p:nvSpPr>
          <p:cNvPr id="56" name="Google Shape;56;p1"/>
          <p:cNvSpPr/>
          <p:nvPr/>
        </p:nvSpPr>
        <p:spPr>
          <a:xfrm>
            <a:off x="903500" y="7139275"/>
            <a:ext cx="11714700" cy="864000"/>
          </a:xfrm>
          <a:prstGeom prst="rect">
            <a:avLst/>
          </a:prstGeom>
          <a:solidFill>
            <a:srgbClr val="E5F9F2">
              <a:alpha val="8471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rgbClr val="274E13"/>
                </a:solidFill>
                <a:latin typeface="Aptos"/>
                <a:ea typeface="Aptos"/>
                <a:cs typeface="Aptos"/>
                <a:sym typeface="Aptos"/>
              </a:rPr>
              <a:t>Projekts “Sabiedrības izglītošana un izpratnes veicināšana par augu nozīmi cilvēku dzīvē” </a:t>
            </a:r>
            <a:endParaRPr sz="1600">
              <a:solidFill>
                <a:srgbClr val="274E13"/>
              </a:solidFill>
              <a:latin typeface="Aptos"/>
              <a:ea typeface="Aptos"/>
              <a:cs typeface="Aptos"/>
              <a:sym typeface="Apto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rgbClr val="274E13"/>
                </a:solidFill>
                <a:latin typeface="Aptos"/>
                <a:ea typeface="Aptos"/>
                <a:cs typeface="Aptos"/>
                <a:sym typeface="Aptos"/>
              </a:rPr>
              <a:t>Green Stories. Society education and raising public awareness on the importance of flora to humanity, LL-00188</a:t>
            </a:r>
            <a:endParaRPr sz="1800">
              <a:solidFill>
                <a:srgbClr val="274E1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"/>
          <p:cNvSpPr/>
          <p:nvPr/>
        </p:nvSpPr>
        <p:spPr>
          <a:xfrm>
            <a:off x="1047452" y="1045012"/>
            <a:ext cx="8712279" cy="5295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757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3300"/>
              <a:buFont typeface="Arial"/>
              <a:buNone/>
            </a:pPr>
            <a:r>
              <a:rPr b="1" lang="en-US" sz="330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AUGI, KAS PASTĀVĪGI PAVADA LATVIEŠU TAUTU</a:t>
            </a:r>
            <a:endParaRPr sz="3300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2"/>
          <p:cNvSpPr/>
          <p:nvPr/>
        </p:nvSpPr>
        <p:spPr>
          <a:xfrm>
            <a:off x="2507037" y="2334410"/>
            <a:ext cx="7059790" cy="15405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Latvijas zemē izauguši augi, kas ir kļuvuši par mūsu kultūras un identitātes neatņemamu sastāvdaļu. </a:t>
            </a:r>
            <a:endParaRPr sz="2000">
              <a:solidFill>
                <a:srgbClr val="4B4A4A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t/>
            </a:r>
            <a:endParaRPr sz="2000">
              <a:solidFill>
                <a:srgbClr val="4B4A4A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Vēsturiskie augi</a:t>
            </a:r>
            <a:r>
              <a:rPr lang="en-US" sz="20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 ir tie, kas šeit audzēti vai savvaļā vākti </a:t>
            </a:r>
            <a:r>
              <a:rPr lang="en-US" sz="2000">
                <a:solidFill>
                  <a:srgbClr val="4B4A4A"/>
                </a:solidFill>
                <a:highlight>
                  <a:srgbClr val="E5F9F2"/>
                </a:highlight>
                <a:latin typeface="Arial"/>
                <a:ea typeface="Arial"/>
                <a:cs typeface="Arial"/>
                <a:sym typeface="Arial"/>
              </a:rPr>
              <a:t>jau gadsimtiem ilgi</a:t>
            </a:r>
            <a:r>
              <a:rPr lang="en-US" sz="20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 un cieši saistīti ar latviešu tradicionālo saimniecību, virtuvi, tautas medicīnu un rituāliem.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2"/>
          <p:cNvSpPr/>
          <p:nvPr/>
        </p:nvSpPr>
        <p:spPr>
          <a:xfrm>
            <a:off x="2507038" y="4238333"/>
            <a:ext cx="7059789" cy="9930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800"/>
              <a:buFont typeface="Arial"/>
              <a:buNone/>
            </a:pPr>
            <a:r>
              <a:rPr lang="en-US" sz="18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Katrs no šiem augiem nes līdzi veselu stāstu par senču praksi, zināšanām un saiti ar dabu. Tie ir ne tikai pārtikas vai materiālu avoti, bet arī </a:t>
            </a:r>
            <a:r>
              <a:rPr b="1" lang="en-US" sz="18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kultūrvēsturiski liecinieki</a:t>
            </a:r>
            <a:r>
              <a:rPr lang="en-US" sz="18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, kas mūsdienās saglabājuši savu nozīmi.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2"/>
          <p:cNvSpPr/>
          <p:nvPr/>
        </p:nvSpPr>
        <p:spPr>
          <a:xfrm>
            <a:off x="2484120" y="5762744"/>
            <a:ext cx="4772858" cy="917496"/>
          </a:xfrm>
          <a:prstGeom prst="roundRect">
            <a:avLst>
              <a:gd fmla="val 16628" name="adj"/>
            </a:avLst>
          </a:prstGeom>
          <a:solidFill>
            <a:srgbClr val="D1EFE4"/>
          </a:solidFill>
          <a:ln cap="flat" cmpd="sng" w="95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2"/>
          <p:cNvSpPr/>
          <p:nvPr/>
        </p:nvSpPr>
        <p:spPr>
          <a:xfrm>
            <a:off x="2661166" y="5939790"/>
            <a:ext cx="2118836" cy="2649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242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50"/>
              <a:buFont typeface="Arial"/>
              <a:buNone/>
            </a:pPr>
            <a:r>
              <a:rPr b="1" lang="en-US" sz="16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Saimniecība</a:t>
            </a:r>
            <a:endParaRPr sz="16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2"/>
          <p:cNvSpPr/>
          <p:nvPr/>
        </p:nvSpPr>
        <p:spPr>
          <a:xfrm>
            <a:off x="2661166" y="6274475"/>
            <a:ext cx="4418767" cy="22871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8461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300"/>
              <a:buFont typeface="Geist"/>
              <a:buNone/>
            </a:pPr>
            <a:r>
              <a:rPr lang="en-US" sz="13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Augi, kas nodrošināja iztiku un materiālus ikdienai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2"/>
          <p:cNvSpPr/>
          <p:nvPr/>
        </p:nvSpPr>
        <p:spPr>
          <a:xfrm>
            <a:off x="7373302" y="5762744"/>
            <a:ext cx="4772858" cy="917496"/>
          </a:xfrm>
          <a:prstGeom prst="roundRect">
            <a:avLst>
              <a:gd fmla="val 16628" name="adj"/>
            </a:avLst>
          </a:prstGeom>
          <a:solidFill>
            <a:srgbClr val="D1EFE4"/>
          </a:solidFill>
          <a:ln cap="flat" cmpd="sng" w="95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2"/>
          <p:cNvSpPr/>
          <p:nvPr/>
        </p:nvSpPr>
        <p:spPr>
          <a:xfrm>
            <a:off x="7550348" y="5939790"/>
            <a:ext cx="2118836" cy="2649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242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50"/>
              <a:buFont typeface="Arial"/>
              <a:buNone/>
            </a:pPr>
            <a:r>
              <a:rPr b="1" lang="en-US" sz="16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Virtuve</a:t>
            </a:r>
            <a:endParaRPr sz="16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2"/>
          <p:cNvSpPr/>
          <p:nvPr/>
        </p:nvSpPr>
        <p:spPr>
          <a:xfrm>
            <a:off x="7550348" y="6274475"/>
            <a:ext cx="4418767" cy="22871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8461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300"/>
              <a:buFont typeface="Geist"/>
              <a:buNone/>
            </a:pPr>
            <a:r>
              <a:rPr lang="en-US" sz="13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Tradicionālo ēdienu un dzērienu sastāvdaļas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2"/>
          <p:cNvSpPr/>
          <p:nvPr/>
        </p:nvSpPr>
        <p:spPr>
          <a:xfrm>
            <a:off x="2484120" y="6796564"/>
            <a:ext cx="4772858" cy="917496"/>
          </a:xfrm>
          <a:prstGeom prst="roundRect">
            <a:avLst>
              <a:gd fmla="val 16628" name="adj"/>
            </a:avLst>
          </a:prstGeom>
          <a:solidFill>
            <a:srgbClr val="D1EFE4"/>
          </a:solidFill>
          <a:ln cap="flat" cmpd="sng" w="95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2"/>
          <p:cNvSpPr/>
          <p:nvPr/>
        </p:nvSpPr>
        <p:spPr>
          <a:xfrm>
            <a:off x="2661166" y="6973610"/>
            <a:ext cx="2118836" cy="2649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242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50"/>
              <a:buFont typeface="Arial"/>
              <a:buNone/>
            </a:pPr>
            <a:r>
              <a:rPr b="1" lang="en-US" sz="16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Ārstniecība</a:t>
            </a:r>
            <a:endParaRPr sz="16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2"/>
          <p:cNvSpPr/>
          <p:nvPr/>
        </p:nvSpPr>
        <p:spPr>
          <a:xfrm>
            <a:off x="2661166" y="7308294"/>
            <a:ext cx="4418767" cy="22871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8461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300"/>
              <a:buFont typeface="Geist"/>
              <a:buNone/>
            </a:pPr>
            <a:r>
              <a:rPr lang="en-US" sz="13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Tautas medicīnas zināšanas un prakse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2"/>
          <p:cNvSpPr/>
          <p:nvPr/>
        </p:nvSpPr>
        <p:spPr>
          <a:xfrm>
            <a:off x="7373302" y="6796564"/>
            <a:ext cx="4772858" cy="917496"/>
          </a:xfrm>
          <a:prstGeom prst="roundRect">
            <a:avLst>
              <a:gd fmla="val 16628" name="adj"/>
            </a:avLst>
          </a:prstGeom>
          <a:solidFill>
            <a:srgbClr val="D1EFE4"/>
          </a:solidFill>
          <a:ln cap="flat" cmpd="sng" w="95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2"/>
          <p:cNvSpPr/>
          <p:nvPr/>
        </p:nvSpPr>
        <p:spPr>
          <a:xfrm>
            <a:off x="7550348" y="6973610"/>
            <a:ext cx="2118836" cy="2649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242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50"/>
              <a:buFont typeface="Arial"/>
              <a:buNone/>
            </a:pPr>
            <a:r>
              <a:rPr b="1" lang="en-US" sz="16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Rituāli</a:t>
            </a:r>
            <a:endParaRPr sz="16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2"/>
          <p:cNvSpPr/>
          <p:nvPr/>
        </p:nvSpPr>
        <p:spPr>
          <a:xfrm>
            <a:off x="7550348" y="7308294"/>
            <a:ext cx="4418767" cy="22871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8461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300"/>
              <a:buFont typeface="Geist"/>
              <a:buNone/>
            </a:pPr>
            <a:r>
              <a:rPr lang="en-US" sz="13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Svētki, ticējumi un simbolika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7" name="Google Shape;7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013265" y="1161336"/>
            <a:ext cx="3197126" cy="41339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"/>
          <p:cNvSpPr/>
          <p:nvPr/>
        </p:nvSpPr>
        <p:spPr>
          <a:xfrm>
            <a:off x="3209672" y="702700"/>
            <a:ext cx="9072900" cy="4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800"/>
              <a:buFont typeface="Arial"/>
              <a:buNone/>
            </a:pPr>
            <a:r>
              <a:rPr b="1" lang="en-US" sz="280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SENIE KULTŪRAUGI: LATVIJAS PAMATĒDIENI</a:t>
            </a:r>
            <a:endParaRPr sz="2800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3"/>
          <p:cNvSpPr/>
          <p:nvPr/>
        </p:nvSpPr>
        <p:spPr>
          <a:xfrm>
            <a:off x="2083474" y="1255862"/>
            <a:ext cx="8210907" cy="3648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875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00"/>
              <a:buFont typeface="Arial"/>
              <a:buNone/>
            </a:pPr>
            <a:r>
              <a:rPr lang="en-US" sz="16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Latvijas zemnieki audzēja graudus un pupas, kas veidoja </a:t>
            </a:r>
            <a:r>
              <a:rPr lang="en-US" sz="16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pamatēdiena bāzi</a:t>
            </a:r>
            <a:r>
              <a:rPr lang="en-US" sz="16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 un nodrošināja iztiku visu gadu. Šie augi ir Latvijas lauksaimniecības vēstures pamatā jau kopš aizvēstures.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85" name="Google Shape;8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09687" y="1780222"/>
            <a:ext cx="1973937" cy="1973937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3"/>
          <p:cNvSpPr/>
          <p:nvPr/>
        </p:nvSpPr>
        <p:spPr>
          <a:xfrm>
            <a:off x="3209687" y="3838099"/>
            <a:ext cx="1800582" cy="2250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00"/>
              <a:buFont typeface="Arial"/>
              <a:buNone/>
            </a:pPr>
            <a:r>
              <a:rPr b="1" lang="en-US" sz="14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Rudzi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3"/>
          <p:cNvSpPr/>
          <p:nvPr/>
        </p:nvSpPr>
        <p:spPr>
          <a:xfrm>
            <a:off x="3209687" y="4113490"/>
            <a:ext cx="1973937" cy="5472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272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100"/>
              <a:buFont typeface="Geist"/>
              <a:buNone/>
            </a:pPr>
            <a:r>
              <a:rPr lang="en-US" sz="11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Viens no svarīgākajiem graudaugiem, rudzu maize ir latviešu pamatēdiens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88" name="Google Shape;88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88637" y="1780222"/>
            <a:ext cx="1973937" cy="1973937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3"/>
          <p:cNvSpPr/>
          <p:nvPr/>
        </p:nvSpPr>
        <p:spPr>
          <a:xfrm>
            <a:off x="5288637" y="3838099"/>
            <a:ext cx="1800582" cy="2250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00"/>
              <a:buFont typeface="Arial"/>
              <a:buNone/>
            </a:pPr>
            <a:r>
              <a:rPr b="1" lang="en-US" sz="14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Mieži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3"/>
          <p:cNvSpPr/>
          <p:nvPr/>
        </p:nvSpPr>
        <p:spPr>
          <a:xfrm>
            <a:off x="5288637" y="4113490"/>
            <a:ext cx="1973937" cy="5472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272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100"/>
              <a:buFont typeface="Geist"/>
              <a:buNone/>
            </a:pPr>
            <a:r>
              <a:rPr lang="en-US" sz="11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Izmantoti putrām, alus brūvēšanai un maizes cepšanai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1" name="Google Shape;91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67587" y="1780222"/>
            <a:ext cx="1973937" cy="1973937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3"/>
          <p:cNvSpPr/>
          <p:nvPr/>
        </p:nvSpPr>
        <p:spPr>
          <a:xfrm>
            <a:off x="7367587" y="3838099"/>
            <a:ext cx="1800582" cy="2250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00"/>
              <a:buFont typeface="Arial"/>
              <a:buNone/>
            </a:pPr>
            <a:r>
              <a:rPr b="1" lang="en-US" sz="14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Auzas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3"/>
          <p:cNvSpPr/>
          <p:nvPr/>
        </p:nvSpPr>
        <p:spPr>
          <a:xfrm>
            <a:off x="7367587" y="4113490"/>
            <a:ext cx="1973937" cy="3648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272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100"/>
              <a:buFont typeface="Geist"/>
              <a:buNone/>
            </a:pPr>
            <a:r>
              <a:rPr lang="en-US" sz="11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Galvenokārt lopbarībai, bet arī biezu putru pagatavošanai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4" name="Google Shape;94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446538" y="1780222"/>
            <a:ext cx="1974056" cy="1974056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3"/>
          <p:cNvSpPr/>
          <p:nvPr/>
        </p:nvSpPr>
        <p:spPr>
          <a:xfrm>
            <a:off x="9446538" y="3838218"/>
            <a:ext cx="1800582" cy="2250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00"/>
              <a:buFont typeface="Arial"/>
              <a:buNone/>
            </a:pPr>
            <a:r>
              <a:rPr b="1" lang="en-US" sz="14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Zirņi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3"/>
          <p:cNvSpPr/>
          <p:nvPr/>
        </p:nvSpPr>
        <p:spPr>
          <a:xfrm>
            <a:off x="9446538" y="4113609"/>
            <a:ext cx="1974056" cy="3648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272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100"/>
              <a:buFont typeface="Geist"/>
              <a:buNone/>
            </a:pPr>
            <a:r>
              <a:rPr lang="en-US" sz="11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Tradicionāls olbaltumvielu avots, kas auga katrā sētā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7" name="Google Shape;97;p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209687" y="4828699"/>
            <a:ext cx="1973937" cy="1973937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3"/>
          <p:cNvSpPr/>
          <p:nvPr/>
        </p:nvSpPr>
        <p:spPr>
          <a:xfrm>
            <a:off x="3209687" y="6886575"/>
            <a:ext cx="1800582" cy="2250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00"/>
              <a:buFont typeface="Arial"/>
              <a:buNone/>
            </a:pPr>
            <a:r>
              <a:rPr b="1" lang="en-US" sz="14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Pupas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3"/>
          <p:cNvSpPr/>
          <p:nvPr/>
        </p:nvSpPr>
        <p:spPr>
          <a:xfrm>
            <a:off x="3209687" y="7161967"/>
            <a:ext cx="1973937" cy="3648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272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100"/>
              <a:buFont typeface="Geist"/>
              <a:buNone/>
            </a:pPr>
            <a:r>
              <a:rPr lang="en-US" sz="11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Augstvērtīgs proteīna avots, kas saglabājās labi ziemai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00" name="Google Shape;100;p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288637" y="4828699"/>
            <a:ext cx="1973937" cy="1973937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3"/>
          <p:cNvSpPr/>
          <p:nvPr/>
        </p:nvSpPr>
        <p:spPr>
          <a:xfrm>
            <a:off x="5288637" y="6886575"/>
            <a:ext cx="1800582" cy="2250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00"/>
              <a:buFont typeface="Arial"/>
              <a:buNone/>
            </a:pPr>
            <a:r>
              <a:rPr b="1" lang="en-US" sz="14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Lini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3"/>
          <p:cNvSpPr/>
          <p:nvPr/>
        </p:nvSpPr>
        <p:spPr>
          <a:xfrm>
            <a:off x="5288637" y="7161967"/>
            <a:ext cx="1973937" cy="3648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272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100"/>
              <a:buFont typeface="Geist"/>
              <a:buNone/>
            </a:pPr>
            <a:r>
              <a:rPr lang="en-US" sz="11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Audumiem, diegiem un sēklu izmantošanai pārtikā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"/>
          <p:cNvSpPr/>
          <p:nvPr/>
        </p:nvSpPr>
        <p:spPr>
          <a:xfrm>
            <a:off x="3467446" y="891650"/>
            <a:ext cx="8913900" cy="42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528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650"/>
              <a:buFont typeface="Arial"/>
              <a:buNone/>
            </a:pPr>
            <a:r>
              <a:rPr b="1" lang="en-US" sz="265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ŠĶIEDRAUGU ĒRA: LINI UN KAŅEPES</a:t>
            </a:r>
            <a:endParaRPr sz="2650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4"/>
          <p:cNvSpPr/>
          <p:nvPr/>
        </p:nvSpPr>
        <p:spPr>
          <a:xfrm>
            <a:off x="1584848" y="1383626"/>
            <a:ext cx="2025015" cy="2531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1550"/>
              <a:buFont typeface="Arial"/>
              <a:buNone/>
            </a:pPr>
            <a:r>
              <a:rPr b="1" lang="en-US" sz="155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LINI</a:t>
            </a:r>
            <a:endParaRPr sz="155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4"/>
          <p:cNvSpPr/>
          <p:nvPr/>
        </p:nvSpPr>
        <p:spPr>
          <a:xfrm>
            <a:off x="1584848" y="1676164"/>
            <a:ext cx="6769291" cy="6344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8125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00"/>
              <a:buFont typeface="Arial"/>
              <a:buNone/>
            </a:pPr>
            <a:r>
              <a:rPr lang="en-US" sz="16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Lini Latvijā audzēti jau kopš seniem laikiem. No </a:t>
            </a:r>
            <a:r>
              <a:rPr lang="en-US" sz="16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linu šķiedrām</a:t>
            </a:r>
            <a:r>
              <a:rPr lang="en-US" sz="16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 taisīja diegus, auda linu audumu – ļoti vērtīgu un ilgstošu materiālu.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4"/>
          <p:cNvSpPr/>
          <p:nvPr/>
        </p:nvSpPr>
        <p:spPr>
          <a:xfrm>
            <a:off x="1602889" y="2361011"/>
            <a:ext cx="6673681" cy="5000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8125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00"/>
              <a:buFont typeface="Arial"/>
              <a:buNone/>
            </a:pPr>
            <a:r>
              <a:rPr lang="en-US" sz="16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Linu sēklas izmantoja arī pārtikā – tās bagātas ar vitamīniem un minerāliem. Linu eļļa tika gatavota un lietota gan virtuvē, gan ārstniecībā.</a:t>
            </a:r>
            <a:endParaRPr/>
          </a:p>
        </p:txBody>
      </p:sp>
      <p:pic>
        <p:nvPicPr>
          <p:cNvPr descr="preencoded.png" id="112" name="Google Shape;112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67457" y="3161467"/>
            <a:ext cx="4886682" cy="2769037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4"/>
          <p:cNvSpPr/>
          <p:nvPr/>
        </p:nvSpPr>
        <p:spPr>
          <a:xfrm>
            <a:off x="8646914" y="1396483"/>
            <a:ext cx="2025015" cy="2531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1550"/>
              <a:buFont typeface="Arial"/>
              <a:buNone/>
            </a:pPr>
            <a:r>
              <a:rPr b="1" lang="en-US" sz="155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KAŅEPES</a:t>
            </a:r>
            <a:endParaRPr sz="155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4"/>
          <p:cNvSpPr/>
          <p:nvPr/>
        </p:nvSpPr>
        <p:spPr>
          <a:xfrm>
            <a:off x="8691085" y="1732596"/>
            <a:ext cx="5390675" cy="5935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00"/>
              <a:buFont typeface="Arial"/>
              <a:buNone/>
            </a:pPr>
            <a:r>
              <a:rPr lang="en-US" sz="16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Kaņepes bija vērtīgs šķiedraugs, no kura taisīja virves, audumus un pat apavus. Kaņepju eļļa tika gatavota un lietota.</a:t>
            </a:r>
            <a:endParaRPr sz="1600">
              <a:solidFill>
                <a:srgbClr val="4B4A4A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r>
              <a:t/>
            </a:r>
            <a:endParaRPr sz="1600">
              <a:solidFill>
                <a:srgbClr val="4B4A4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4"/>
          <p:cNvSpPr/>
          <p:nvPr/>
        </p:nvSpPr>
        <p:spPr>
          <a:xfrm>
            <a:off x="8663246" y="2526982"/>
            <a:ext cx="5014156" cy="6681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00"/>
              <a:buFont typeface="Arial"/>
              <a:buNone/>
            </a:pPr>
            <a:r>
              <a:rPr lang="en-US" sz="16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Kaņepes auga plašos laukos, un to audzēšana prasīja daudz darba, bet rezultāts bija augstas kvalitātes materiāls.</a:t>
            </a:r>
            <a:endParaRPr/>
          </a:p>
        </p:txBody>
      </p:sp>
      <p:pic>
        <p:nvPicPr>
          <p:cNvPr descr="preencoded.png" id="116" name="Google Shape;116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875058" y="3389023"/>
            <a:ext cx="2295265" cy="3060354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4"/>
          <p:cNvSpPr/>
          <p:nvPr/>
        </p:nvSpPr>
        <p:spPr>
          <a:xfrm>
            <a:off x="3467457" y="6615351"/>
            <a:ext cx="2515910" cy="722471"/>
          </a:xfrm>
          <a:prstGeom prst="roundRect">
            <a:avLst>
              <a:gd fmla="val 16818" name="adj"/>
            </a:avLst>
          </a:prstGeom>
          <a:solidFill>
            <a:srgbClr val="E5F9F2">
              <a:alpha val="94901"/>
            </a:srgbClr>
          </a:solidFill>
          <a:ln cap="flat" cmpd="sng" w="152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4"/>
          <p:cNvSpPr/>
          <p:nvPr/>
        </p:nvSpPr>
        <p:spPr>
          <a:xfrm>
            <a:off x="3617595" y="6765488"/>
            <a:ext cx="1687473" cy="2108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92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300"/>
              <a:buFont typeface="Arial"/>
              <a:buNone/>
            </a:pPr>
            <a:r>
              <a:rPr b="1" lang="en-US" sz="13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Šķiedras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4"/>
          <p:cNvSpPr/>
          <p:nvPr/>
        </p:nvSpPr>
        <p:spPr>
          <a:xfrm>
            <a:off x="3617595" y="7020639"/>
            <a:ext cx="2215634" cy="1670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809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050"/>
              <a:buFont typeface="Geist"/>
              <a:buNone/>
            </a:pPr>
            <a:r>
              <a:rPr lang="en-US" sz="10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Diegi, virves un audumi ikdienai</a:t>
            </a:r>
            <a:endParaRPr sz="10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4"/>
          <p:cNvSpPr/>
          <p:nvPr/>
        </p:nvSpPr>
        <p:spPr>
          <a:xfrm>
            <a:off x="6057186" y="6615351"/>
            <a:ext cx="2515910" cy="722471"/>
          </a:xfrm>
          <a:prstGeom prst="roundRect">
            <a:avLst>
              <a:gd fmla="val 16818" name="adj"/>
            </a:avLst>
          </a:prstGeom>
          <a:solidFill>
            <a:srgbClr val="E5F9F2">
              <a:alpha val="94901"/>
            </a:srgbClr>
          </a:solidFill>
          <a:ln cap="flat" cmpd="sng" w="152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4"/>
          <p:cNvSpPr/>
          <p:nvPr/>
        </p:nvSpPr>
        <p:spPr>
          <a:xfrm>
            <a:off x="6207323" y="6765488"/>
            <a:ext cx="1687473" cy="2108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92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300"/>
              <a:buFont typeface="Arial"/>
              <a:buNone/>
            </a:pPr>
            <a:r>
              <a:rPr b="1" lang="en-US" sz="13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Eļļa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4"/>
          <p:cNvSpPr/>
          <p:nvPr/>
        </p:nvSpPr>
        <p:spPr>
          <a:xfrm>
            <a:off x="6207323" y="7020639"/>
            <a:ext cx="2215634" cy="1670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809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050"/>
              <a:buFont typeface="Geist"/>
              <a:buNone/>
            </a:pPr>
            <a:r>
              <a:rPr lang="en-US" sz="10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Gastronomija un tautas medicīna</a:t>
            </a:r>
            <a:endParaRPr sz="10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4"/>
          <p:cNvSpPr/>
          <p:nvPr/>
        </p:nvSpPr>
        <p:spPr>
          <a:xfrm>
            <a:off x="8646914" y="6615351"/>
            <a:ext cx="2515910" cy="722471"/>
          </a:xfrm>
          <a:prstGeom prst="roundRect">
            <a:avLst>
              <a:gd fmla="val 16818" name="adj"/>
            </a:avLst>
          </a:prstGeom>
          <a:solidFill>
            <a:srgbClr val="E5F9F2">
              <a:alpha val="94901"/>
            </a:srgbClr>
          </a:solidFill>
          <a:ln cap="flat" cmpd="sng" w="152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4"/>
          <p:cNvSpPr/>
          <p:nvPr/>
        </p:nvSpPr>
        <p:spPr>
          <a:xfrm>
            <a:off x="8797052" y="6765488"/>
            <a:ext cx="1687473" cy="2108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92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300"/>
              <a:buFont typeface="Arial"/>
              <a:buNone/>
            </a:pPr>
            <a:r>
              <a:rPr b="1" lang="en-US" sz="13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Sēklas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4"/>
          <p:cNvSpPr/>
          <p:nvPr/>
        </p:nvSpPr>
        <p:spPr>
          <a:xfrm>
            <a:off x="8797052" y="7020639"/>
            <a:ext cx="2215634" cy="1670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809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050"/>
              <a:buFont typeface="Geist"/>
              <a:buNone/>
            </a:pPr>
            <a:r>
              <a:rPr lang="en-US" sz="10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Uztura bagātinātājs un barība</a:t>
            </a:r>
            <a:endParaRPr sz="10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5"/>
          <p:cNvSpPr/>
          <p:nvPr/>
        </p:nvSpPr>
        <p:spPr>
          <a:xfrm>
            <a:off x="2249091" y="965240"/>
            <a:ext cx="6691432" cy="5554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81250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400"/>
              <a:buFont typeface="Arial"/>
              <a:buNone/>
            </a:pPr>
            <a:r>
              <a:rPr b="1" lang="en-US" sz="240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SAVVAĻAS AUGI: DABAS DĀVANAS</a:t>
            </a:r>
            <a:endParaRPr sz="240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5"/>
          <p:cNvSpPr/>
          <p:nvPr/>
        </p:nvSpPr>
        <p:spPr>
          <a:xfrm>
            <a:off x="2249091" y="1776532"/>
            <a:ext cx="10132219" cy="4891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74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350"/>
              <a:buFont typeface="Geist"/>
              <a:buNone/>
            </a:pPr>
            <a:r>
              <a:rPr lang="en-US" sz="13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Latvijas meži, pļavas un purvi pilni ar </a:t>
            </a:r>
            <a:r>
              <a:rPr lang="en-US" sz="1350">
                <a:solidFill>
                  <a:srgbClr val="4B4A4A"/>
                </a:solidFill>
                <a:highlight>
                  <a:srgbClr val="E5F9F2"/>
                </a:highlight>
                <a:latin typeface="Geist"/>
                <a:ea typeface="Geist"/>
                <a:cs typeface="Geist"/>
                <a:sym typeface="Geist"/>
              </a:rPr>
              <a:t>augiem, ko senči vāca</a:t>
            </a:r>
            <a:r>
              <a:rPr lang="en-US" sz="13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 pārtikai, ārstniecībai vai rituāliem. Šie savvaļas augi bija pieejami visiem un prasīja tikai zināšanas par to vākšanas laiku un izmantošanu.</a:t>
            </a: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33" name="Google Shape;133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49091" y="2409587"/>
            <a:ext cx="444341" cy="444341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5"/>
          <p:cNvSpPr/>
          <p:nvPr/>
        </p:nvSpPr>
        <p:spPr>
          <a:xfrm>
            <a:off x="2249091" y="3013829"/>
            <a:ext cx="2221944" cy="2776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47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700"/>
              <a:buFont typeface="Arial"/>
              <a:buNone/>
            </a:pPr>
            <a:r>
              <a:rPr b="1" lang="en-US" sz="17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Nātre</a:t>
            </a:r>
            <a:endParaRPr sz="1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5"/>
          <p:cNvSpPr/>
          <p:nvPr/>
        </p:nvSpPr>
        <p:spPr>
          <a:xfrm>
            <a:off x="2249091" y="3368159"/>
            <a:ext cx="4986099" cy="4891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74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350"/>
              <a:buFont typeface="Geist"/>
              <a:buNone/>
            </a:pPr>
            <a:r>
              <a:rPr lang="en-US" sz="13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Lapas ēdieniem, saknes ārstniecībā, šķiedra diegiem. Bagāta ar vitamīniem.</a:t>
            </a: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36" name="Google Shape;136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95091" y="2409587"/>
            <a:ext cx="444341" cy="444341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5"/>
          <p:cNvSpPr/>
          <p:nvPr/>
        </p:nvSpPr>
        <p:spPr>
          <a:xfrm>
            <a:off x="7395091" y="3013829"/>
            <a:ext cx="2221944" cy="2776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47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700"/>
              <a:buFont typeface="Arial"/>
              <a:buNone/>
            </a:pPr>
            <a:r>
              <a:rPr b="1" lang="en-US" sz="17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Pienene</a:t>
            </a:r>
            <a:endParaRPr sz="1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5"/>
          <p:cNvSpPr/>
          <p:nvPr/>
        </p:nvSpPr>
        <p:spPr>
          <a:xfrm>
            <a:off x="7395091" y="3368159"/>
            <a:ext cx="4986218" cy="4891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74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350"/>
              <a:buFont typeface="Geist"/>
              <a:buNone/>
            </a:pPr>
            <a:r>
              <a:rPr lang="en-US" sz="13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Lapas salātiem, saknes tējai, ziedi vīnam. </a:t>
            </a: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39" name="Google Shape;139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249091" y="4113133"/>
            <a:ext cx="444341" cy="444341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5"/>
          <p:cNvSpPr/>
          <p:nvPr/>
        </p:nvSpPr>
        <p:spPr>
          <a:xfrm>
            <a:off x="2249091" y="4717375"/>
            <a:ext cx="2221944" cy="2776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47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700"/>
              <a:buFont typeface="Arial"/>
              <a:buNone/>
            </a:pPr>
            <a:r>
              <a:rPr b="1" lang="en-US" sz="17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Ceļteka</a:t>
            </a:r>
            <a:endParaRPr sz="1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5"/>
          <p:cNvSpPr/>
          <p:nvPr/>
        </p:nvSpPr>
        <p:spPr>
          <a:xfrm>
            <a:off x="2249091" y="5071705"/>
            <a:ext cx="4986099" cy="4891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74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350"/>
              <a:buFont typeface="Geist"/>
              <a:buNone/>
            </a:pPr>
            <a:r>
              <a:rPr lang="en-US" sz="13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Tautas medicīnā priekš resnās zarnas un iekaisumu ārstēšanas.</a:t>
            </a: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42" name="Google Shape;142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395091" y="4113133"/>
            <a:ext cx="444341" cy="444341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5"/>
          <p:cNvSpPr/>
          <p:nvPr/>
        </p:nvSpPr>
        <p:spPr>
          <a:xfrm>
            <a:off x="7395091" y="4717375"/>
            <a:ext cx="2221944" cy="2776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47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700"/>
              <a:buFont typeface="Arial"/>
              <a:buNone/>
            </a:pPr>
            <a:r>
              <a:rPr b="1" lang="en-US" sz="17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Vībotne</a:t>
            </a:r>
            <a:endParaRPr sz="1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5"/>
          <p:cNvSpPr/>
          <p:nvPr/>
        </p:nvSpPr>
        <p:spPr>
          <a:xfrm>
            <a:off x="7395091" y="5071705"/>
            <a:ext cx="4986218" cy="2445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74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350"/>
              <a:buFont typeface="Geist"/>
              <a:buNone/>
            </a:pPr>
            <a:r>
              <a:rPr lang="en-US" sz="13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Ārstniecībā, rituālos un dziedniecībā. Ziedu zupa pret drudzi.</a:t>
            </a: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45" name="Google Shape;145;p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249091" y="5816679"/>
            <a:ext cx="444341" cy="444341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5"/>
          <p:cNvSpPr/>
          <p:nvPr/>
        </p:nvSpPr>
        <p:spPr>
          <a:xfrm>
            <a:off x="2249091" y="6420922"/>
            <a:ext cx="2221944" cy="2776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47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700"/>
              <a:buFont typeface="Arial"/>
              <a:buNone/>
            </a:pPr>
            <a:r>
              <a:rPr b="1" lang="en-US" sz="17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Asinszāle</a:t>
            </a:r>
            <a:endParaRPr sz="1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5"/>
          <p:cNvSpPr/>
          <p:nvPr/>
        </p:nvSpPr>
        <p:spPr>
          <a:xfrm>
            <a:off x="2249091" y="6775252"/>
            <a:ext cx="4986099" cy="4891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74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350"/>
              <a:buFont typeface="Geist"/>
              <a:buNone/>
            </a:pPr>
            <a:r>
              <a:rPr lang="en-US" sz="13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Dziedniecībā sieviešu veselības problēmām un asiņošanas apturēšanai.</a:t>
            </a: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48" name="Google Shape;148;p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95091" y="5816679"/>
            <a:ext cx="444341" cy="444341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5"/>
          <p:cNvSpPr/>
          <p:nvPr/>
        </p:nvSpPr>
        <p:spPr>
          <a:xfrm>
            <a:off x="7395091" y="6420922"/>
            <a:ext cx="2221944" cy="2776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47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700"/>
              <a:buFont typeface="Arial"/>
              <a:buNone/>
            </a:pPr>
            <a:r>
              <a:rPr b="1" lang="en-US" sz="17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Ogas</a:t>
            </a:r>
            <a:endParaRPr sz="1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5"/>
          <p:cNvSpPr/>
          <p:nvPr/>
        </p:nvSpPr>
        <p:spPr>
          <a:xfrm>
            <a:off x="7395091" y="6775252"/>
            <a:ext cx="4986218" cy="2445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74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350"/>
              <a:buFont typeface="Geist"/>
              <a:buNone/>
            </a:pPr>
            <a:r>
              <a:rPr lang="en-US" sz="13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Brūklene, mellene, dzērvene – uzturā un tautas medicīnā.</a:t>
            </a:r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6"/>
          <p:cNvSpPr/>
          <p:nvPr/>
        </p:nvSpPr>
        <p:spPr>
          <a:xfrm>
            <a:off x="2913704" y="655900"/>
            <a:ext cx="10809600" cy="49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229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3050"/>
              <a:buFont typeface="Arial"/>
              <a:buNone/>
            </a:pPr>
            <a:r>
              <a:rPr b="1" lang="en-US" sz="305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RITUĀLIE AUGI: TICĒJUMI UN SIMBOLI</a:t>
            </a:r>
            <a:endParaRPr sz="3050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57" name="Google Shape;157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45118" y="1370052"/>
            <a:ext cx="5677138" cy="321695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6"/>
          <p:cNvSpPr/>
          <p:nvPr/>
        </p:nvSpPr>
        <p:spPr>
          <a:xfrm>
            <a:off x="8912543" y="2126694"/>
            <a:ext cx="2352675" cy="2940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1850"/>
              <a:buFont typeface="Arial"/>
              <a:buNone/>
            </a:pPr>
            <a:r>
              <a:rPr b="1" lang="en-US" sz="185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Ozols</a:t>
            </a:r>
            <a:endParaRPr sz="18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6"/>
          <p:cNvSpPr/>
          <p:nvPr/>
        </p:nvSpPr>
        <p:spPr>
          <a:xfrm>
            <a:off x="8912543" y="2520315"/>
            <a:ext cx="2880241" cy="8201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00"/>
              <a:buFont typeface="Geist"/>
              <a:buNone/>
            </a:pPr>
            <a:r>
              <a:rPr lang="en-US" sz="12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Spēka un vīrišķības simbols. Ozolu bija aizliegts cirpt, jo tā saknes sasniedza pat līdz ellei, bet zari sniedzās līdz debesīm.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6"/>
          <p:cNvSpPr/>
          <p:nvPr/>
        </p:nvSpPr>
        <p:spPr>
          <a:xfrm>
            <a:off x="8912543" y="3430072"/>
            <a:ext cx="2880241" cy="4100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00"/>
              <a:buFont typeface="Geist"/>
              <a:buNone/>
            </a:pPr>
            <a:r>
              <a:rPr lang="en-US" sz="12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Ozols asociējās ar pērkona dievu Pērkonu un tā zibens spēku.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6"/>
          <p:cNvSpPr/>
          <p:nvPr/>
        </p:nvSpPr>
        <p:spPr>
          <a:xfrm>
            <a:off x="2845118" y="4811077"/>
            <a:ext cx="2913697" cy="1818799"/>
          </a:xfrm>
          <a:prstGeom prst="roundRect">
            <a:avLst>
              <a:gd fmla="val 7761" name="adj"/>
            </a:avLst>
          </a:prstGeom>
          <a:solidFill>
            <a:srgbClr val="D1EFE4"/>
          </a:solidFill>
          <a:ln cap="flat" cmpd="sng" w="95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6"/>
          <p:cNvSpPr/>
          <p:nvPr/>
        </p:nvSpPr>
        <p:spPr>
          <a:xfrm>
            <a:off x="3009543" y="4975503"/>
            <a:ext cx="470535" cy="470535"/>
          </a:xfrm>
          <a:prstGeom prst="roundRect">
            <a:avLst>
              <a:gd fmla="val 19431255" name="adj"/>
            </a:avLst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63" name="Google Shape;163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38964" y="5104805"/>
            <a:ext cx="211693" cy="211693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6"/>
          <p:cNvSpPr/>
          <p:nvPr/>
        </p:nvSpPr>
        <p:spPr>
          <a:xfrm>
            <a:off x="3009543" y="5545574"/>
            <a:ext cx="1960483" cy="2450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666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00"/>
              <a:buFont typeface="Arial"/>
              <a:buNone/>
            </a:pPr>
            <a:r>
              <a:rPr b="1" lang="en-US" sz="15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Liepa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6"/>
          <p:cNvSpPr/>
          <p:nvPr/>
        </p:nvSpPr>
        <p:spPr>
          <a:xfrm>
            <a:off x="3009543" y="5850374"/>
            <a:ext cx="2584847" cy="6150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00"/>
              <a:buFont typeface="Geist"/>
              <a:buNone/>
            </a:pPr>
            <a:r>
              <a:rPr lang="en-US" sz="12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Sievišķības un mātes simbols. Liepas tika godātas un zem tām notika sapulces un svētki.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6"/>
          <p:cNvSpPr/>
          <p:nvPr/>
        </p:nvSpPr>
        <p:spPr>
          <a:xfrm>
            <a:off x="5858351" y="4811077"/>
            <a:ext cx="2913697" cy="1818799"/>
          </a:xfrm>
          <a:prstGeom prst="roundRect">
            <a:avLst>
              <a:gd fmla="val 7761" name="adj"/>
            </a:avLst>
          </a:prstGeom>
          <a:solidFill>
            <a:srgbClr val="D1EFE4"/>
          </a:solidFill>
          <a:ln cap="flat" cmpd="sng" w="95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6"/>
          <p:cNvSpPr/>
          <p:nvPr/>
        </p:nvSpPr>
        <p:spPr>
          <a:xfrm>
            <a:off x="6022777" y="4975503"/>
            <a:ext cx="470535" cy="470535"/>
          </a:xfrm>
          <a:prstGeom prst="roundRect">
            <a:avLst>
              <a:gd fmla="val 19431255" name="adj"/>
            </a:avLst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68" name="Google Shape;168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52198" y="5104805"/>
            <a:ext cx="211693" cy="211693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6"/>
          <p:cNvSpPr/>
          <p:nvPr/>
        </p:nvSpPr>
        <p:spPr>
          <a:xfrm>
            <a:off x="6022777" y="5545574"/>
            <a:ext cx="1960483" cy="2450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666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00"/>
              <a:buFont typeface="Arial"/>
              <a:buNone/>
            </a:pPr>
            <a:r>
              <a:rPr b="1" lang="en-US" sz="15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Pīlādzis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6"/>
          <p:cNvSpPr/>
          <p:nvPr/>
        </p:nvSpPr>
        <p:spPr>
          <a:xfrm>
            <a:off x="6022777" y="5850374"/>
            <a:ext cx="2584847" cy="6150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00"/>
              <a:buFont typeface="Geist"/>
              <a:buNone/>
            </a:pPr>
            <a:r>
              <a:rPr lang="en-US" sz="12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Aizsargaugs pret ļauno, velniem un burvībām. Pīlādža zari likti pie durvīm un logiem.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6"/>
          <p:cNvSpPr/>
          <p:nvPr/>
        </p:nvSpPr>
        <p:spPr>
          <a:xfrm>
            <a:off x="8871585" y="4811077"/>
            <a:ext cx="2913697" cy="1818799"/>
          </a:xfrm>
          <a:prstGeom prst="roundRect">
            <a:avLst>
              <a:gd fmla="val 7761" name="adj"/>
            </a:avLst>
          </a:prstGeom>
          <a:solidFill>
            <a:srgbClr val="D1EFE4"/>
          </a:solidFill>
          <a:ln cap="flat" cmpd="sng" w="95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6"/>
          <p:cNvSpPr/>
          <p:nvPr/>
        </p:nvSpPr>
        <p:spPr>
          <a:xfrm>
            <a:off x="9036010" y="4975503"/>
            <a:ext cx="470535" cy="470535"/>
          </a:xfrm>
          <a:prstGeom prst="roundRect">
            <a:avLst>
              <a:gd fmla="val 19431255" name="adj"/>
            </a:avLst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73" name="Google Shape;173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165431" y="5104805"/>
            <a:ext cx="211693" cy="211693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6"/>
          <p:cNvSpPr/>
          <p:nvPr/>
        </p:nvSpPr>
        <p:spPr>
          <a:xfrm>
            <a:off x="9036010" y="5545574"/>
            <a:ext cx="1960483" cy="2450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666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00"/>
              <a:buFont typeface="Arial"/>
              <a:buNone/>
            </a:pPr>
            <a:r>
              <a:rPr b="1" lang="en-US" sz="15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Papardes zieds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6"/>
          <p:cNvSpPr/>
          <p:nvPr/>
        </p:nvSpPr>
        <p:spPr>
          <a:xfrm>
            <a:off x="9036010" y="5850374"/>
            <a:ext cx="2584847" cy="6150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00"/>
              <a:buFont typeface="Geist"/>
              <a:buNone/>
            </a:pPr>
            <a:r>
              <a:rPr lang="en-US" sz="12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Mitoloģisks zieds, kas zied vienu reizi gadā Jāņu naktī un dod īpašas spējas.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6"/>
          <p:cNvSpPr/>
          <p:nvPr/>
        </p:nvSpPr>
        <p:spPr>
          <a:xfrm>
            <a:off x="2822258" y="6741914"/>
            <a:ext cx="91440" cy="869156"/>
          </a:xfrm>
          <a:prstGeom prst="roundRect">
            <a:avLst>
              <a:gd fmla="val 154376" name="adj"/>
            </a:avLst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6"/>
          <p:cNvSpPr/>
          <p:nvPr/>
        </p:nvSpPr>
        <p:spPr>
          <a:xfrm>
            <a:off x="3093363" y="6921579"/>
            <a:ext cx="1960483" cy="2450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666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00"/>
              <a:buFont typeface="Arial"/>
              <a:buNone/>
            </a:pPr>
            <a:r>
              <a:rPr b="1" lang="en-US" sz="15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Rudzupuķe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6"/>
          <p:cNvSpPr/>
          <p:nvPr/>
        </p:nvSpPr>
        <p:spPr>
          <a:xfrm>
            <a:off x="3093363" y="7226379"/>
            <a:ext cx="8512254" cy="2050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00"/>
              <a:buFont typeface="Geist"/>
              <a:buNone/>
            </a:pPr>
            <a:r>
              <a:rPr lang="en-US" sz="12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Nacionālais simbols, kas parādās latviešu dainās un rakstos. Simbolizē Latviju un latviešu tautu.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7"/>
          <p:cNvSpPr/>
          <p:nvPr/>
        </p:nvSpPr>
        <p:spPr>
          <a:xfrm>
            <a:off x="3004774" y="1273125"/>
            <a:ext cx="10452300" cy="47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423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950"/>
              <a:buFont typeface="Arial"/>
              <a:buNone/>
            </a:pPr>
            <a:r>
              <a:rPr b="1" lang="en-US" sz="295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DĀRZA UN SĒTAS AUGI: TRADICIONĀLĀS KULTŪRAS</a:t>
            </a:r>
            <a:endParaRPr sz="2950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7"/>
          <p:cNvSpPr/>
          <p:nvPr/>
        </p:nvSpPr>
        <p:spPr>
          <a:xfrm>
            <a:off x="3004780" y="1931075"/>
            <a:ext cx="8620720" cy="3900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434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150"/>
              <a:buFont typeface="Geist"/>
              <a:buNone/>
            </a:pPr>
            <a:r>
              <a:rPr lang="en-US" sz="11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Ikvienu latviešu sētu rotāja </a:t>
            </a:r>
            <a:r>
              <a:rPr lang="en-US" sz="1150">
                <a:solidFill>
                  <a:srgbClr val="006747"/>
                </a:solidFill>
                <a:latin typeface="Geist"/>
                <a:ea typeface="Geist"/>
                <a:cs typeface="Geist"/>
                <a:sym typeface="Geist"/>
              </a:rPr>
              <a:t>augi, kas nodrošināja</a:t>
            </a:r>
            <a:r>
              <a:rPr lang="en-US" sz="11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 ne tikai pārtiku, bet arī krāsu un dzīvību. Šie dārza augi bija svarīga daļa no tradicionālās saimniecības.</a:t>
            </a:r>
            <a:endParaRPr sz="11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86" name="Google Shape;186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04780" y="2425303"/>
            <a:ext cx="754618" cy="943213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7"/>
          <p:cNvSpPr/>
          <p:nvPr/>
        </p:nvSpPr>
        <p:spPr>
          <a:xfrm>
            <a:off x="3852029" y="2425303"/>
            <a:ext cx="1221105" cy="2363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586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50"/>
              <a:buFont typeface="Arial"/>
              <a:buNone/>
            </a:pPr>
            <a:r>
              <a:rPr b="1" lang="en-US" sz="14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Ābeles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7"/>
          <p:cNvSpPr/>
          <p:nvPr/>
        </p:nvSpPr>
        <p:spPr>
          <a:xfrm>
            <a:off x="3852029" y="2717125"/>
            <a:ext cx="1221105" cy="9751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434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150"/>
              <a:buFont typeface="Geist"/>
              <a:buNone/>
            </a:pPr>
            <a:r>
              <a:rPr lang="en-US" sz="11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Senās šķirnes lauku sētās. Āboli tika ēsti svaigi, žāvēti, skābēti un pārvērsti sidram.</a:t>
            </a:r>
            <a:endParaRPr sz="11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89" name="Google Shape;189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88863" y="2425303"/>
            <a:ext cx="754618" cy="943213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7"/>
          <p:cNvSpPr/>
          <p:nvPr/>
        </p:nvSpPr>
        <p:spPr>
          <a:xfrm>
            <a:off x="6036112" y="2425303"/>
            <a:ext cx="1221105" cy="2363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586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50"/>
              <a:buFont typeface="Arial"/>
              <a:buNone/>
            </a:pPr>
            <a:r>
              <a:rPr b="1" lang="en-US" sz="14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Kāposti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7"/>
          <p:cNvSpPr/>
          <p:nvPr/>
        </p:nvSpPr>
        <p:spPr>
          <a:xfrm>
            <a:off x="6036112" y="2717125"/>
            <a:ext cx="1221105" cy="117014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434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150"/>
              <a:buFont typeface="Geist"/>
              <a:buNone/>
            </a:pPr>
            <a:r>
              <a:rPr lang="en-US" sz="11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Skābēti ziemai, gatavoja salātus, zupas un ēdienus. Nodrošināja vitamīnus ziemā.</a:t>
            </a:r>
            <a:endParaRPr sz="11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92" name="Google Shape;192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72945" y="2425303"/>
            <a:ext cx="754618" cy="943213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7"/>
          <p:cNvSpPr/>
          <p:nvPr/>
        </p:nvSpPr>
        <p:spPr>
          <a:xfrm>
            <a:off x="8220194" y="2425303"/>
            <a:ext cx="1221105" cy="4726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586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50"/>
              <a:buFont typeface="Arial"/>
              <a:buNone/>
            </a:pPr>
            <a:r>
              <a:rPr b="1" lang="en-US" sz="14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Sīpoli un ķiploki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7"/>
          <p:cNvSpPr/>
          <p:nvPr/>
        </p:nvSpPr>
        <p:spPr>
          <a:xfrm>
            <a:off x="8220194" y="2953464"/>
            <a:ext cx="1221105" cy="9751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434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150"/>
              <a:buFont typeface="Geist"/>
              <a:buNone/>
            </a:pPr>
            <a:r>
              <a:rPr lang="en-US" sz="11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Aromātiski augi ēdieniem, arī ārstniecībai. </a:t>
            </a:r>
            <a:endParaRPr sz="11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95" name="Google Shape;195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557028" y="2425303"/>
            <a:ext cx="754737" cy="943332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7"/>
          <p:cNvSpPr/>
          <p:nvPr/>
        </p:nvSpPr>
        <p:spPr>
          <a:xfrm>
            <a:off x="10404396" y="2425303"/>
            <a:ext cx="1221105" cy="2363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586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50"/>
              <a:buFont typeface="Arial"/>
              <a:buNone/>
            </a:pPr>
            <a:r>
              <a:rPr b="1" lang="en-US" sz="14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Apiņi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7"/>
          <p:cNvSpPr/>
          <p:nvPr/>
        </p:nvSpPr>
        <p:spPr>
          <a:xfrm>
            <a:off x="10404396" y="2717125"/>
            <a:ext cx="1221105" cy="117014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434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150"/>
              <a:buFont typeface="Geist"/>
              <a:buNone/>
            </a:pPr>
            <a:r>
              <a:rPr lang="en-US" sz="11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Alus brūvēšanai. Apiņu ziedkopas piešķīra alum raksturīgo rūgtumu un aromātu.</a:t>
            </a:r>
            <a:endParaRPr sz="11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7"/>
          <p:cNvSpPr/>
          <p:nvPr/>
        </p:nvSpPr>
        <p:spPr>
          <a:xfrm>
            <a:off x="4200763" y="5015746"/>
            <a:ext cx="1860232" cy="3780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2950"/>
              <a:buFont typeface="Arial"/>
              <a:buNone/>
            </a:pPr>
            <a:r>
              <a:rPr b="1" lang="en-US" sz="29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sz="29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99" name="Google Shape;199;p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996690" y="4070509"/>
            <a:ext cx="2268617" cy="2268617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7"/>
          <p:cNvSpPr/>
          <p:nvPr/>
        </p:nvSpPr>
        <p:spPr>
          <a:xfrm>
            <a:off x="4185761" y="6469499"/>
            <a:ext cx="1890474" cy="2363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7586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50"/>
              <a:buFont typeface="Arial"/>
              <a:buNone/>
            </a:pPr>
            <a:r>
              <a:rPr b="1" lang="en-US" sz="14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Pašpietiekamība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7"/>
          <p:cNvSpPr/>
          <p:nvPr/>
        </p:nvSpPr>
        <p:spPr>
          <a:xfrm>
            <a:off x="3004780" y="6761321"/>
            <a:ext cx="4252436" cy="1950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434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150"/>
              <a:buFont typeface="Geist"/>
              <a:buNone/>
            </a:pPr>
            <a:r>
              <a:rPr lang="en-US" sz="11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Katrs sēts audzēja savu pārtiku</a:t>
            </a:r>
            <a:endParaRPr sz="11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7"/>
          <p:cNvSpPr/>
          <p:nvPr/>
        </p:nvSpPr>
        <p:spPr>
          <a:xfrm>
            <a:off x="8568928" y="5015746"/>
            <a:ext cx="1860232" cy="3780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2950"/>
              <a:buFont typeface="Arial"/>
              <a:buNone/>
            </a:pPr>
            <a:r>
              <a:rPr b="1" lang="en-US" sz="29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6+</a:t>
            </a:r>
            <a:endParaRPr sz="29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203" name="Google Shape;203;p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364855" y="4070509"/>
            <a:ext cx="2268617" cy="2268617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7"/>
          <p:cNvSpPr/>
          <p:nvPr/>
        </p:nvSpPr>
        <p:spPr>
          <a:xfrm>
            <a:off x="8553926" y="6469499"/>
            <a:ext cx="1890474" cy="2363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7586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50"/>
              <a:buFont typeface="Arial"/>
              <a:buNone/>
            </a:pPr>
            <a:r>
              <a:rPr b="1" lang="en-US" sz="14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Mēneši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7"/>
          <p:cNvSpPr/>
          <p:nvPr/>
        </p:nvSpPr>
        <p:spPr>
          <a:xfrm>
            <a:off x="7372945" y="6761321"/>
            <a:ext cx="4252555" cy="1950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434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150"/>
              <a:buFont typeface="Geist"/>
              <a:buNone/>
            </a:pPr>
            <a:r>
              <a:rPr lang="en-US" sz="11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Saglabājās skābētie un žāvētie augi</a:t>
            </a:r>
            <a:endParaRPr sz="11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8"/>
          <p:cNvSpPr/>
          <p:nvPr/>
        </p:nvSpPr>
        <p:spPr>
          <a:xfrm>
            <a:off x="3162748" y="1110377"/>
            <a:ext cx="10047643" cy="7948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500"/>
              <a:buFont typeface="Arial"/>
              <a:buNone/>
            </a:pPr>
            <a:r>
              <a:rPr b="1" lang="en-US" sz="250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NO ZEMES GALDĀ: TRADICIONĀLĀS GASTRONOMIJAS SAKNES</a:t>
            </a:r>
            <a:endParaRPr sz="250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8"/>
          <p:cNvSpPr/>
          <p:nvPr/>
        </p:nvSpPr>
        <p:spPr>
          <a:xfrm>
            <a:off x="1559860" y="1695213"/>
            <a:ext cx="4465894" cy="12915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00"/>
              <a:buFont typeface="Arial"/>
              <a:buNone/>
            </a:pPr>
            <a:r>
              <a:rPr lang="en-US" sz="16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Vēsturiskie augi bija </a:t>
            </a:r>
            <a:r>
              <a:rPr lang="en-US" sz="16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latviešu virtuves pamatā</a:t>
            </a:r>
            <a:r>
              <a:rPr lang="en-US" sz="16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. No rudziem cepa maizi, no miežiem vārīja putru, no zirņiem un pupām gatavoja zupas. Savvaļas augus lietoja gan svaigus, gan žāvētus tējām un ēdieniem.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8"/>
          <p:cNvSpPr/>
          <p:nvPr/>
        </p:nvSpPr>
        <p:spPr>
          <a:xfrm>
            <a:off x="1559860" y="3183375"/>
            <a:ext cx="4465894" cy="16160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00"/>
              <a:buFont typeface="Arial"/>
              <a:buNone/>
            </a:pPr>
            <a:r>
              <a:rPr lang="en-US" sz="16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Ārstniecībā tika izmantoti gan kultūraugi, gan savvaļas augi. Nātru tēja stiprināja organismu, vībotnes zupa palīdzēja ar drudzi, ceļteka dziedēja brūces.</a:t>
            </a:r>
            <a:endParaRPr/>
          </a:p>
        </p:txBody>
      </p:sp>
      <p:pic>
        <p:nvPicPr>
          <p:cNvPr descr="preencoded.png" id="214" name="Google Shape;214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43650" y="2126218"/>
            <a:ext cx="4604623" cy="260925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215" name="Google Shape;215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89628" y="4932045"/>
            <a:ext cx="3625572" cy="508754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8"/>
          <p:cNvSpPr/>
          <p:nvPr/>
        </p:nvSpPr>
        <p:spPr>
          <a:xfrm>
            <a:off x="3816787" y="5506283"/>
            <a:ext cx="1590080" cy="1988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50"/>
              <a:buFont typeface="Arial"/>
              <a:buNone/>
            </a:pPr>
            <a:r>
              <a:rPr b="1" lang="en-US" sz="12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Audzēšana</a:t>
            </a:r>
            <a:endParaRPr sz="12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8"/>
          <p:cNvSpPr/>
          <p:nvPr/>
        </p:nvSpPr>
        <p:spPr>
          <a:xfrm>
            <a:off x="3816787" y="5744408"/>
            <a:ext cx="3371255" cy="1540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000"/>
              <a:buFont typeface="Geist"/>
              <a:buNone/>
            </a:pPr>
            <a:r>
              <a:rPr lang="en-US" sz="10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Sezona un darbs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218" name="Google Shape;218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15200" y="4932045"/>
            <a:ext cx="3625572" cy="508754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8"/>
          <p:cNvSpPr/>
          <p:nvPr/>
        </p:nvSpPr>
        <p:spPr>
          <a:xfrm>
            <a:off x="7442359" y="5506283"/>
            <a:ext cx="1590080" cy="1988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50"/>
              <a:buFont typeface="Arial"/>
              <a:buNone/>
            </a:pPr>
            <a:r>
              <a:rPr b="1" lang="en-US" sz="12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Vākšana</a:t>
            </a:r>
            <a:endParaRPr sz="12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8"/>
          <p:cNvSpPr/>
          <p:nvPr/>
        </p:nvSpPr>
        <p:spPr>
          <a:xfrm>
            <a:off x="7442359" y="5744408"/>
            <a:ext cx="3371255" cy="1540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000"/>
              <a:buFont typeface="Geist"/>
              <a:buNone/>
            </a:pPr>
            <a:r>
              <a:rPr lang="en-US" sz="10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Laikā un rūpīgi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221" name="Google Shape;221;p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89628" y="6025634"/>
            <a:ext cx="3625572" cy="508754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8"/>
          <p:cNvSpPr/>
          <p:nvPr/>
        </p:nvSpPr>
        <p:spPr>
          <a:xfrm>
            <a:off x="3816787" y="6599873"/>
            <a:ext cx="1590080" cy="1988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50"/>
              <a:buFont typeface="Arial"/>
              <a:buNone/>
            </a:pPr>
            <a:r>
              <a:rPr b="1" lang="en-US" sz="12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Saglabāšana</a:t>
            </a:r>
            <a:endParaRPr sz="12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8"/>
          <p:cNvSpPr/>
          <p:nvPr/>
        </p:nvSpPr>
        <p:spPr>
          <a:xfrm>
            <a:off x="3816787" y="6837998"/>
            <a:ext cx="3371255" cy="1540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000"/>
              <a:buFont typeface="Geist"/>
              <a:buNone/>
            </a:pPr>
            <a:r>
              <a:rPr lang="en-US" sz="10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Ziemai un nākotnei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224" name="Google Shape;224;p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315200" y="6025634"/>
            <a:ext cx="3625572" cy="508754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8"/>
          <p:cNvSpPr/>
          <p:nvPr/>
        </p:nvSpPr>
        <p:spPr>
          <a:xfrm>
            <a:off x="7442359" y="6599873"/>
            <a:ext cx="1590080" cy="1988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50"/>
              <a:buFont typeface="Arial"/>
              <a:buNone/>
            </a:pPr>
            <a:r>
              <a:rPr b="1" lang="en-US" sz="12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Gatavošana</a:t>
            </a:r>
            <a:endParaRPr sz="12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8"/>
          <p:cNvSpPr/>
          <p:nvPr/>
        </p:nvSpPr>
        <p:spPr>
          <a:xfrm>
            <a:off x="7442359" y="6837998"/>
            <a:ext cx="3371255" cy="1540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000"/>
              <a:buFont typeface="Geist"/>
              <a:buNone/>
            </a:pPr>
            <a:r>
              <a:rPr lang="en-US" sz="10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Ar mīlestību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9"/>
          <p:cNvSpPr/>
          <p:nvPr/>
        </p:nvSpPr>
        <p:spPr>
          <a:xfrm>
            <a:off x="2553777" y="898450"/>
            <a:ext cx="9522600" cy="5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153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3250"/>
              <a:buFont typeface="Arial"/>
              <a:buNone/>
            </a:pPr>
            <a:r>
              <a:rPr b="1" lang="en-US" sz="325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ESAMĪBA CAUR GADSIMTIEM</a:t>
            </a:r>
            <a:endParaRPr sz="3250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9"/>
          <p:cNvSpPr/>
          <p:nvPr/>
        </p:nvSpPr>
        <p:spPr>
          <a:xfrm>
            <a:off x="2433518" y="1590080"/>
            <a:ext cx="3308628" cy="3627953"/>
          </a:xfrm>
          <a:prstGeom prst="roundRect">
            <a:avLst>
              <a:gd fmla="val 7271" name="adj"/>
            </a:avLst>
          </a:prstGeom>
          <a:solidFill>
            <a:srgbClr val="006747">
              <a:alpha val="9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p9"/>
          <p:cNvSpPr/>
          <p:nvPr/>
        </p:nvSpPr>
        <p:spPr>
          <a:xfrm>
            <a:off x="2600563" y="2093238"/>
            <a:ext cx="2974538" cy="6265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50"/>
              <a:buFont typeface="Arial"/>
              <a:buNone/>
            </a:pPr>
            <a:r>
              <a:rPr b="1" lang="en-US" sz="195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Vēsturiskie augi – dzīva mantojuma daļa</a:t>
            </a:r>
            <a:endParaRPr sz="19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9"/>
          <p:cNvSpPr/>
          <p:nvPr/>
        </p:nvSpPr>
        <p:spPr>
          <a:xfrm>
            <a:off x="2600563" y="2832735"/>
            <a:ext cx="2974538" cy="8958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4615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Geist"/>
              <a:buNone/>
            </a:pPr>
            <a:r>
              <a:rPr lang="en-US" sz="1300">
                <a:solidFill>
                  <a:srgbClr val="FFFFFF"/>
                </a:solidFill>
                <a:latin typeface="Geist"/>
                <a:ea typeface="Geist"/>
                <a:cs typeface="Geist"/>
                <a:sym typeface="Geist"/>
              </a:rPr>
              <a:t>Latvijas vēsturiskie augi nav tikai botāniski paraugi – tie ir </a:t>
            </a:r>
            <a:r>
              <a:rPr lang="en-US" sz="1300">
                <a:solidFill>
                  <a:srgbClr val="E5F9F2"/>
                </a:solidFill>
                <a:latin typeface="Geist"/>
                <a:ea typeface="Geist"/>
                <a:cs typeface="Geist"/>
                <a:sym typeface="Geist"/>
              </a:rPr>
              <a:t>dzīva kultūras vēsture</a:t>
            </a:r>
            <a:r>
              <a:rPr lang="en-US" sz="1300">
                <a:solidFill>
                  <a:srgbClr val="FFFFFF"/>
                </a:solidFill>
                <a:latin typeface="Geist"/>
                <a:ea typeface="Geist"/>
                <a:cs typeface="Geist"/>
                <a:sym typeface="Geist"/>
              </a:rPr>
              <a:t>, kas saista mūs ar senčiem un zemi, kurā mēs dzīvojam.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p9"/>
          <p:cNvSpPr/>
          <p:nvPr/>
        </p:nvSpPr>
        <p:spPr>
          <a:xfrm>
            <a:off x="2600563" y="3830241"/>
            <a:ext cx="2974538" cy="8958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4615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Geist"/>
              <a:buNone/>
            </a:pPr>
            <a:r>
              <a:rPr lang="en-US" sz="1300">
                <a:solidFill>
                  <a:srgbClr val="FFFFFF"/>
                </a:solidFill>
                <a:latin typeface="Geist"/>
                <a:ea typeface="Geist"/>
                <a:cs typeface="Geist"/>
                <a:sym typeface="Geist"/>
              </a:rPr>
              <a:t>Katrs rudzu kāršu, katrs pīlādža zars, katrs vībotnes zieds nes līdzi </a:t>
            </a:r>
            <a:r>
              <a:rPr b="1" lang="en-US" sz="1300">
                <a:solidFill>
                  <a:srgbClr val="FFFFFF"/>
                </a:solidFill>
                <a:latin typeface="Geist"/>
                <a:ea typeface="Geist"/>
                <a:cs typeface="Geist"/>
                <a:sym typeface="Geist"/>
              </a:rPr>
              <a:t>stāstu par cilvēkiem</a:t>
            </a:r>
            <a:r>
              <a:rPr lang="en-US" sz="1300">
                <a:solidFill>
                  <a:srgbClr val="FFFFFF"/>
                </a:solidFill>
                <a:latin typeface="Geist"/>
                <a:ea typeface="Geist"/>
                <a:cs typeface="Geist"/>
                <a:sym typeface="Geist"/>
              </a:rPr>
              <a:t>, kas šeit dzīvojuši, strādājuši un ticējuši.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p9"/>
          <p:cNvSpPr/>
          <p:nvPr/>
        </p:nvSpPr>
        <p:spPr>
          <a:xfrm>
            <a:off x="5916692" y="1590080"/>
            <a:ext cx="6287572" cy="3627953"/>
          </a:xfrm>
          <a:prstGeom prst="roundRect">
            <a:avLst>
              <a:gd fmla="val 6631" name="adj"/>
            </a:avLst>
          </a:prstGeom>
          <a:solidFill>
            <a:srgbClr val="006747">
              <a:alpha val="9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238" name="Google Shape;238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83737" y="1717238"/>
            <a:ext cx="5953482" cy="3373636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9"/>
          <p:cNvSpPr/>
          <p:nvPr/>
        </p:nvSpPr>
        <p:spPr>
          <a:xfrm>
            <a:off x="2553772" y="5345192"/>
            <a:ext cx="3098840" cy="1380411"/>
          </a:xfrm>
          <a:prstGeom prst="roundRect">
            <a:avLst>
              <a:gd fmla="val 10892" name="adj"/>
            </a:avLst>
          </a:prstGeom>
          <a:solidFill>
            <a:srgbClr val="E5F9F2">
              <a:alpha val="94901"/>
            </a:srgbClr>
          </a:solidFill>
          <a:ln cap="flat" cmpd="sng" w="22850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9"/>
          <p:cNvSpPr/>
          <p:nvPr/>
        </p:nvSpPr>
        <p:spPr>
          <a:xfrm>
            <a:off x="2743676" y="5535097"/>
            <a:ext cx="2088237" cy="2609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812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00"/>
              <a:buFont typeface="Arial"/>
              <a:buNone/>
            </a:pPr>
            <a:r>
              <a:rPr b="1" lang="en-US" sz="1600" cap="none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ATCERIES SAKNES</a:t>
            </a:r>
            <a:endParaRPr sz="1600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9"/>
          <p:cNvSpPr/>
          <p:nvPr/>
        </p:nvSpPr>
        <p:spPr>
          <a:xfrm>
            <a:off x="2743676" y="5863828"/>
            <a:ext cx="2719030" cy="6718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461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300"/>
              <a:buFont typeface="Geist"/>
              <a:buNone/>
            </a:pPr>
            <a:r>
              <a:rPr lang="en-US" sz="13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Iepazīsties ar seno šķirņu audzēšanu un tradicionālajiem augiem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9"/>
          <p:cNvSpPr/>
          <p:nvPr/>
        </p:nvSpPr>
        <p:spPr>
          <a:xfrm>
            <a:off x="5765602" y="5345192"/>
            <a:ext cx="3098959" cy="1380411"/>
          </a:xfrm>
          <a:prstGeom prst="roundRect">
            <a:avLst>
              <a:gd fmla="val 10892" name="adj"/>
            </a:avLst>
          </a:prstGeom>
          <a:solidFill>
            <a:srgbClr val="E5F9F2">
              <a:alpha val="94901"/>
            </a:srgbClr>
          </a:solidFill>
          <a:ln cap="flat" cmpd="sng" w="22850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9"/>
          <p:cNvSpPr/>
          <p:nvPr/>
        </p:nvSpPr>
        <p:spPr>
          <a:xfrm>
            <a:off x="5955497" y="5535100"/>
            <a:ext cx="3022200" cy="26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812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00"/>
              <a:buFont typeface="Arial"/>
              <a:buNone/>
            </a:pPr>
            <a:r>
              <a:rPr b="1" lang="en-US" sz="1600" cap="none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IZMANTO ZINĀŠANAS</a:t>
            </a:r>
            <a:endParaRPr sz="1600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9"/>
          <p:cNvSpPr/>
          <p:nvPr/>
        </p:nvSpPr>
        <p:spPr>
          <a:xfrm>
            <a:off x="5955506" y="5863828"/>
            <a:ext cx="2719149" cy="4479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461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300"/>
              <a:buFont typeface="Geist"/>
              <a:buNone/>
            </a:pPr>
            <a:r>
              <a:rPr lang="en-US" sz="13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Mācies par tautas medicīnu un tradicionālo izmantošanu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9"/>
          <p:cNvSpPr/>
          <p:nvPr/>
        </p:nvSpPr>
        <p:spPr>
          <a:xfrm>
            <a:off x="8977551" y="5345192"/>
            <a:ext cx="3098840" cy="1380411"/>
          </a:xfrm>
          <a:prstGeom prst="roundRect">
            <a:avLst>
              <a:gd fmla="val 10892" name="adj"/>
            </a:avLst>
          </a:prstGeom>
          <a:solidFill>
            <a:srgbClr val="E5F9F2">
              <a:alpha val="94901"/>
            </a:srgbClr>
          </a:solidFill>
          <a:ln cap="flat" cmpd="sng" w="22850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9"/>
          <p:cNvSpPr/>
          <p:nvPr/>
        </p:nvSpPr>
        <p:spPr>
          <a:xfrm>
            <a:off x="9167448" y="5535100"/>
            <a:ext cx="2789700" cy="26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812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00"/>
              <a:buFont typeface="Arial"/>
              <a:buNone/>
            </a:pPr>
            <a:r>
              <a:rPr b="1" lang="en-US" sz="1600" cap="none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SAGLABĀ MANTOJUMU</a:t>
            </a:r>
            <a:endParaRPr sz="1600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9"/>
          <p:cNvSpPr/>
          <p:nvPr/>
        </p:nvSpPr>
        <p:spPr>
          <a:xfrm>
            <a:off x="9167455" y="5863828"/>
            <a:ext cx="2719030" cy="4479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461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300"/>
              <a:buFont typeface="Geist"/>
              <a:buNone/>
            </a:pPr>
            <a:r>
              <a:rPr lang="en-US" sz="13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Audzē senās šķirnes un pārmanto zināšanas nākamajām paaudzēm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9"/>
          <p:cNvSpPr/>
          <p:nvPr/>
        </p:nvSpPr>
        <p:spPr>
          <a:xfrm>
            <a:off x="2804279" y="6979920"/>
            <a:ext cx="9272230" cy="2239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461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300"/>
              <a:buFont typeface="Geist"/>
              <a:buNone/>
            </a:pPr>
            <a:r>
              <a:rPr i="1" lang="en-US" sz="13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"Augi, kas auguši latviešu zemē gadsimtiem ilgi, ir ne tikai pārtikas avoti – tie ir mūsu kultūras dzīvā vēsture."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9"/>
          <p:cNvSpPr/>
          <p:nvPr/>
        </p:nvSpPr>
        <p:spPr>
          <a:xfrm>
            <a:off x="2553772" y="6852761"/>
            <a:ext cx="22860" cy="478274"/>
          </a:xfrm>
          <a:prstGeom prst="rect">
            <a:avLst/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2026-02-02T02:15:36Z</dcterms:created>
  <dc:creator>User001</dc:creator>
</cp:coreProperties>
</file>