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8229600" cx="14630400"/>
  <p:notesSz cx="8229600" cy="14630400"/>
  <p:embeddedFontLst>
    <p:embeddedFont>
      <p:font typeface="Geist"/>
      <p:regular r:id="rId15"/>
      <p:bold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iXozMeX8V+oshPJPGlV0ubOxEA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Geist-regular.fntdata"/><Relationship Id="rId14" Type="http://schemas.openxmlformats.org/officeDocument/2006/relationships/slide" Target="slides/slide10.xml"/><Relationship Id="rId17" Type="http://customschemas.google.com/relationships/presentationmetadata" Target="metadata"/><Relationship Id="rId16" Type="http://schemas.openxmlformats.org/officeDocument/2006/relationships/font" Target="fonts/Geist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371850" y="1097275"/>
            <a:ext cx="5486650" cy="54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822950" y="6949425"/>
            <a:ext cx="6583675" cy="65836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7" name="Google Shape;197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2" name="Google Shape;112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4" name="Google Shape;144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5" name="Google Shape;155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4" name="Google Shape;164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3" name="Google Shape;173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" name="Google Shape;7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" name="Google Shape;9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3" name="Google Shape;43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2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5" name="Google Shape;45;p2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1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1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" name="Google Shape;39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" name="Google Shape;41;p2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19.png"/><Relationship Id="rId5" Type="http://schemas.openxmlformats.org/officeDocument/2006/relationships/image" Target="../media/image16.png"/><Relationship Id="rId6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2" name="Google Shape;5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968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"/>
          <p:cNvSpPr/>
          <p:nvPr/>
        </p:nvSpPr>
        <p:spPr>
          <a:xfrm>
            <a:off x="793790" y="2691527"/>
            <a:ext cx="7995208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16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600"/>
              <a:buFont typeface="Arial"/>
              <a:buNone/>
            </a:pPr>
            <a:r>
              <a:rPr b="1" lang="en-US" sz="36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APTIEKA ZEM KĀJĀM: </a:t>
            </a:r>
            <a:endParaRPr b="1" sz="3600" cap="none">
              <a:solidFill>
                <a:srgbClr val="0067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416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600"/>
              <a:buFont typeface="Arial"/>
              <a:buNone/>
            </a:pPr>
            <a:r>
              <a:rPr b="1" lang="en-US" sz="36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ĀRSTNIECĪBAS AUGI</a:t>
            </a:r>
            <a:endParaRPr sz="36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"/>
          <p:cNvSpPr/>
          <p:nvPr/>
        </p:nvSpPr>
        <p:spPr>
          <a:xfrm>
            <a:off x="793790" y="4449247"/>
            <a:ext cx="7556421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None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Latvijas daba ir bagāta ar augiem, ko cilvēki gadsimtiem ilgi izmantojuši veselības stiprināšanai. Iepazīstieties ar vietējiem augiem, kas paslēpušies mūsu dārzos un ceļmalās.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43000" y="440780"/>
            <a:ext cx="4324350" cy="10858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/>
          <p:nvPr/>
        </p:nvSpPr>
        <p:spPr>
          <a:xfrm>
            <a:off x="175150" y="7060325"/>
            <a:ext cx="9556200" cy="864000"/>
          </a:xfrm>
          <a:prstGeom prst="rect">
            <a:avLst/>
          </a:prstGeom>
          <a:solidFill>
            <a:srgbClr val="E5F9F2">
              <a:alpha val="8471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>
                <a:solidFill>
                  <a:srgbClr val="274E13"/>
                </a:solidFill>
                <a:latin typeface="Aptos"/>
                <a:ea typeface="Aptos"/>
                <a:cs typeface="Aptos"/>
                <a:sym typeface="Aptos"/>
              </a:rPr>
              <a:t>Projekts “Sabiedrības izglītošana un izpratnes veicināšana par augu nozīmi cilvēku dzīvē” </a:t>
            </a:r>
            <a:endParaRPr>
              <a:solidFill>
                <a:srgbClr val="274E13"/>
              </a:solidFill>
              <a:latin typeface="Aptos"/>
              <a:ea typeface="Aptos"/>
              <a:cs typeface="Aptos"/>
              <a:sym typeface="Aptos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>
                <a:solidFill>
                  <a:srgbClr val="274E13"/>
                </a:solidFill>
                <a:latin typeface="Aptos"/>
                <a:ea typeface="Aptos"/>
                <a:cs typeface="Aptos"/>
                <a:sym typeface="Aptos"/>
              </a:rPr>
              <a:t>Green Stories. Society education and raising public awareness on the importance of flora to humanity, LL-00188</a:t>
            </a:r>
            <a:endParaRPr sz="16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0" name="Google Shape;20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0"/>
          <p:cNvSpPr/>
          <p:nvPr/>
        </p:nvSpPr>
        <p:spPr>
          <a:xfrm>
            <a:off x="6178868" y="746284"/>
            <a:ext cx="5553789" cy="6182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974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850"/>
              <a:buFont typeface="Arial"/>
              <a:buNone/>
            </a:pPr>
            <a:r>
              <a:rPr b="1" lang="en-US" sz="38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Drošība un ilgtspējība</a:t>
            </a:r>
            <a:endParaRPr sz="3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10"/>
          <p:cNvSpPr/>
          <p:nvPr/>
        </p:nvSpPr>
        <p:spPr>
          <a:xfrm>
            <a:off x="6178868" y="1623417"/>
            <a:ext cx="7759065" cy="1446490"/>
          </a:xfrm>
          <a:prstGeom prst="roundRect">
            <a:avLst>
              <a:gd fmla="val 7586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0"/>
          <p:cNvSpPr/>
          <p:nvPr/>
        </p:nvSpPr>
        <p:spPr>
          <a:xfrm>
            <a:off x="6156007" y="1623417"/>
            <a:ext cx="91440" cy="1446490"/>
          </a:xfrm>
          <a:prstGeom prst="roundRect">
            <a:avLst>
              <a:gd fmla="val 194763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0"/>
          <p:cNvSpPr/>
          <p:nvPr/>
        </p:nvSpPr>
        <p:spPr>
          <a:xfrm>
            <a:off x="6468070" y="1844040"/>
            <a:ext cx="2473404" cy="3090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900"/>
              <a:buFont typeface="Arial"/>
              <a:buNone/>
            </a:pPr>
            <a:r>
              <a:rPr b="1" lang="en-US" sz="19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Vākšanas laiks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0"/>
          <p:cNvSpPr/>
          <p:nvPr/>
        </p:nvSpPr>
        <p:spPr>
          <a:xfrm>
            <a:off x="6468070" y="2256592"/>
            <a:ext cx="7249239" cy="592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38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Katram augam ir savs laiks - pelašķi vāc ziedēšanas sākumā, ceļtekas - visu vasaru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/>
          <p:nvPr/>
        </p:nvSpPr>
        <p:spPr>
          <a:xfrm>
            <a:off x="6178868" y="3242429"/>
            <a:ext cx="7759065" cy="1446490"/>
          </a:xfrm>
          <a:prstGeom prst="roundRect">
            <a:avLst>
              <a:gd fmla="val 7586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0"/>
          <p:cNvSpPr/>
          <p:nvPr/>
        </p:nvSpPr>
        <p:spPr>
          <a:xfrm>
            <a:off x="6156007" y="3242429"/>
            <a:ext cx="91440" cy="1446490"/>
          </a:xfrm>
          <a:prstGeom prst="roundRect">
            <a:avLst>
              <a:gd fmla="val 194763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0"/>
          <p:cNvSpPr/>
          <p:nvPr/>
        </p:nvSpPr>
        <p:spPr>
          <a:xfrm>
            <a:off x="6468070" y="3463052"/>
            <a:ext cx="2473404" cy="3090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900"/>
              <a:buFont typeface="Arial"/>
              <a:buNone/>
            </a:pPr>
            <a:r>
              <a:rPr b="1" lang="en-US" sz="19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Ilgtspēja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10"/>
          <p:cNvSpPr/>
          <p:nvPr/>
        </p:nvSpPr>
        <p:spPr>
          <a:xfrm>
            <a:off x="6468070" y="3875603"/>
            <a:ext cx="7249239" cy="592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38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Nedrīkst noplūkt visus augus vienā vietā, lai tie spētu atjaunoties un saglabāt biodiversitāti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0"/>
          <p:cNvSpPr/>
          <p:nvPr/>
        </p:nvSpPr>
        <p:spPr>
          <a:xfrm>
            <a:off x="6178868" y="4861441"/>
            <a:ext cx="7759065" cy="1446490"/>
          </a:xfrm>
          <a:prstGeom prst="roundRect">
            <a:avLst>
              <a:gd fmla="val 7586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0"/>
          <p:cNvSpPr/>
          <p:nvPr/>
        </p:nvSpPr>
        <p:spPr>
          <a:xfrm>
            <a:off x="6156007" y="4861441"/>
            <a:ext cx="91440" cy="1446490"/>
          </a:xfrm>
          <a:prstGeom prst="roundRect">
            <a:avLst>
              <a:gd fmla="val 194763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0"/>
          <p:cNvSpPr/>
          <p:nvPr/>
        </p:nvSpPr>
        <p:spPr>
          <a:xfrm>
            <a:off x="6468070" y="5082064"/>
            <a:ext cx="2473404" cy="3090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900"/>
              <a:buFont typeface="Arial"/>
              <a:buNone/>
            </a:pPr>
            <a:r>
              <a:rPr b="1" lang="en-US" sz="19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Drošība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0"/>
          <p:cNvSpPr/>
          <p:nvPr/>
        </p:nvSpPr>
        <p:spPr>
          <a:xfrm>
            <a:off x="6468070" y="5494615"/>
            <a:ext cx="7249239" cy="592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38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Pirms ārstniecības augu lietošanas lielos daudzumos vienmēr jākonsultējas ar speciālistu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0"/>
          <p:cNvSpPr/>
          <p:nvPr/>
        </p:nvSpPr>
        <p:spPr>
          <a:xfrm>
            <a:off x="6475571" y="6696313"/>
            <a:ext cx="7462361" cy="592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38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Latvijas daba ir bagāta ar augiem, ko cilvēki gadsimtiem ilgi izmantojuši veselības stiprināšanai.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0"/>
          <p:cNvSpPr/>
          <p:nvPr/>
        </p:nvSpPr>
        <p:spPr>
          <a:xfrm>
            <a:off x="6178868" y="6502122"/>
            <a:ext cx="22860" cy="981075"/>
          </a:xfrm>
          <a:prstGeom prst="rect">
            <a:avLst/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"/>
          <p:cNvSpPr/>
          <p:nvPr/>
        </p:nvSpPr>
        <p:spPr>
          <a:xfrm>
            <a:off x="984409" y="731758"/>
            <a:ext cx="5376624" cy="5734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600"/>
              <a:buFont typeface="Arial"/>
              <a:buNone/>
            </a:pPr>
            <a:r>
              <a:rPr b="1" lang="en-US" sz="36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Zaļās aptiekas pārskats</a:t>
            </a:r>
            <a:endParaRPr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984409" y="1601986"/>
            <a:ext cx="12661583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Pazīstamākie "zaļās aptiekas" pārstāvji Latvijā: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984409" y="2034421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1175504" y="2225516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6" name="Google Shape;6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6833" y="237684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2"/>
          <p:cNvSpPr/>
          <p:nvPr/>
        </p:nvSpPr>
        <p:spPr>
          <a:xfrm>
            <a:off x="1175504" y="2924294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Kumelīte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1175504" y="3300055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Pretiekaisuma un nomierinoša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5254347" y="2034421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5445443" y="2225516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1" name="Google Shape;7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96771" y="237684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2"/>
          <p:cNvSpPr/>
          <p:nvPr/>
        </p:nvSpPr>
        <p:spPr>
          <a:xfrm>
            <a:off x="5445443" y="2924294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Pelašķis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5445443" y="3300055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«Asinszāle» ar rūgtu garšu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9524286" y="2034421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9715381" y="2225516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6" name="Google Shape;7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66709" y="2376845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"/>
          <p:cNvSpPr/>
          <p:nvPr/>
        </p:nvSpPr>
        <p:spPr>
          <a:xfrm>
            <a:off x="9715381" y="2924294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Asinszāle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2"/>
          <p:cNvSpPr/>
          <p:nvPr/>
        </p:nvSpPr>
        <p:spPr>
          <a:xfrm>
            <a:off x="9715381" y="3300055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Dabisks antidepresants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2"/>
          <p:cNvSpPr/>
          <p:nvPr/>
        </p:nvSpPr>
        <p:spPr>
          <a:xfrm>
            <a:off x="984409" y="3905012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"/>
          <p:cNvSpPr/>
          <p:nvPr/>
        </p:nvSpPr>
        <p:spPr>
          <a:xfrm>
            <a:off x="1175504" y="4096107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81" name="Google Shape;81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26833" y="4247436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"/>
          <p:cNvSpPr/>
          <p:nvPr/>
        </p:nvSpPr>
        <p:spPr>
          <a:xfrm>
            <a:off x="1175504" y="4794885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Ceļteka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2"/>
          <p:cNvSpPr/>
          <p:nvPr/>
        </p:nvSpPr>
        <p:spPr>
          <a:xfrm>
            <a:off x="1175504" y="5170646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Brūču dziedētāja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2"/>
          <p:cNvSpPr/>
          <p:nvPr/>
        </p:nvSpPr>
        <p:spPr>
          <a:xfrm>
            <a:off x="5063252" y="3905012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2"/>
          <p:cNvSpPr/>
          <p:nvPr/>
        </p:nvSpPr>
        <p:spPr>
          <a:xfrm>
            <a:off x="5445443" y="4096107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86" name="Google Shape;86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96771" y="4247436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"/>
          <p:cNvSpPr/>
          <p:nvPr/>
        </p:nvSpPr>
        <p:spPr>
          <a:xfrm>
            <a:off x="5445443" y="4794885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Nātre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2"/>
          <p:cNvSpPr/>
          <p:nvPr/>
        </p:nvSpPr>
        <p:spPr>
          <a:xfrm>
            <a:off x="5445443" y="5170646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Dzelzs avots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2"/>
          <p:cNvSpPr/>
          <p:nvPr/>
        </p:nvSpPr>
        <p:spPr>
          <a:xfrm>
            <a:off x="9524286" y="3905012"/>
            <a:ext cx="4121587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2"/>
          <p:cNvSpPr/>
          <p:nvPr/>
        </p:nvSpPr>
        <p:spPr>
          <a:xfrm>
            <a:off x="9715381" y="4096107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1" name="Google Shape;91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866709" y="4247436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2"/>
          <p:cNvSpPr/>
          <p:nvPr/>
        </p:nvSpPr>
        <p:spPr>
          <a:xfrm>
            <a:off x="9715381" y="4794885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Vīgrieze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9715381" y="5170646"/>
            <a:ext cx="3739396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Dabiskais «aspirīns»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984409" y="5775603"/>
            <a:ext cx="12661463" cy="1722239"/>
          </a:xfrm>
          <a:prstGeom prst="roundRect">
            <a:avLst>
              <a:gd fmla="val 9589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1175504" y="5966698"/>
            <a:ext cx="550426" cy="550426"/>
          </a:xfrm>
          <a:prstGeom prst="roundRect">
            <a:avLst>
              <a:gd fmla="val 1661092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6" name="Google Shape;96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326833" y="6118027"/>
            <a:ext cx="247650" cy="24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"/>
          <p:cNvSpPr/>
          <p:nvPr/>
        </p:nvSpPr>
        <p:spPr>
          <a:xfrm>
            <a:off x="1175504" y="6665476"/>
            <a:ext cx="2293739" cy="2867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Kliņģerīte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1175504" y="7041237"/>
            <a:ext cx="12279273" cy="265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6428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Geist"/>
              <a:buNone/>
            </a:pPr>
            <a:r>
              <a:rPr lang="en-US" sz="14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Ādas dziedēšana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/>
          <p:nvPr/>
        </p:nvSpPr>
        <p:spPr>
          <a:xfrm>
            <a:off x="5559981" y="2178487"/>
            <a:ext cx="4536519" cy="566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5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550"/>
              <a:buFont typeface="Arial"/>
              <a:buNone/>
            </a:pPr>
            <a:r>
              <a:rPr b="1" lang="en-US" sz="35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Parastā kumelīte</a:t>
            </a:r>
            <a:endParaRPr sz="3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3"/>
          <p:cNvSpPr/>
          <p:nvPr/>
        </p:nvSpPr>
        <p:spPr>
          <a:xfrm>
            <a:off x="5559981" y="2836188"/>
            <a:ext cx="3321129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i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Matricaria chamomilla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3"/>
          <p:cNvSpPr/>
          <p:nvPr/>
        </p:nvSpPr>
        <p:spPr>
          <a:xfrm>
            <a:off x="5559981" y="3417332"/>
            <a:ext cx="828413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None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Viens no universālākajiem augiem ar spēcīgu pretiekaisuma, antiseptisku un nomierinošu iedarbību.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3"/>
          <p:cNvSpPr/>
          <p:nvPr/>
        </p:nvSpPr>
        <p:spPr>
          <a:xfrm>
            <a:off x="5559981" y="4369951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Lietošana: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/>
          <p:nvPr/>
        </p:nvSpPr>
        <p:spPr>
          <a:xfrm>
            <a:off x="5559981" y="4951095"/>
            <a:ext cx="8284131" cy="10887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Tējās pret gremošanas traucējumiem un stresu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Novārījumos brūču skalošanai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Sejas ādas kopšanai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7489" y="1777803"/>
            <a:ext cx="4877481" cy="4953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"/>
          <p:cNvSpPr/>
          <p:nvPr/>
        </p:nvSpPr>
        <p:spPr>
          <a:xfrm>
            <a:off x="793790" y="2178606"/>
            <a:ext cx="4536519" cy="566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5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550"/>
              <a:buFont typeface="Arial"/>
              <a:buNone/>
            </a:pPr>
            <a:r>
              <a:rPr b="1" lang="en-US" sz="35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Parastais pelašķis</a:t>
            </a:r>
            <a:endParaRPr sz="3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/>
          <p:nvPr/>
        </p:nvSpPr>
        <p:spPr>
          <a:xfrm>
            <a:off x="793790" y="2836307"/>
            <a:ext cx="296382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i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Achillea millefolium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4"/>
          <p:cNvSpPr/>
          <p:nvPr/>
        </p:nvSpPr>
        <p:spPr>
          <a:xfrm>
            <a:off x="793790" y="3417451"/>
            <a:ext cx="828413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None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Pelašķi dēvē par "asinszāli" tā spējas dēļ apturēt asiņošanu. Rūgta garša liecina par augstu bioloģiski aktīvo vielu koncentrāciju.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4"/>
          <p:cNvSpPr/>
          <p:nvPr/>
        </p:nvSpPr>
        <p:spPr>
          <a:xfrm>
            <a:off x="793790" y="4370070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Lietošana: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4"/>
          <p:cNvSpPr/>
          <p:nvPr/>
        </p:nvSpPr>
        <p:spPr>
          <a:xfrm>
            <a:off x="793790" y="4951214"/>
            <a:ext cx="8284131" cy="10887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Apetītes uzlabošanai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Pretiekaisuma procesiem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Asinsvadu stiprināšanai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20" name="Google Shape;12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38943" y="962144"/>
            <a:ext cx="4205168" cy="6305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6" name="Google Shape;1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5"/>
          <p:cNvSpPr/>
          <p:nvPr/>
        </p:nvSpPr>
        <p:spPr>
          <a:xfrm>
            <a:off x="6207443" y="870704"/>
            <a:ext cx="5504498" cy="64377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050"/>
              <a:buFont typeface="Arial"/>
              <a:buNone/>
            </a:pPr>
            <a:r>
              <a:rPr b="1" lang="en-US" sz="40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Divšķautņu asinszāle</a:t>
            </a:r>
            <a:endParaRPr sz="4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6207443" y="1589246"/>
            <a:ext cx="3678317" cy="3863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00"/>
              <a:buFont typeface="Arial"/>
              <a:buNone/>
            </a:pPr>
            <a:r>
              <a:rPr b="1" i="1" lang="en-US" sz="24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Hypericum perforatum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/>
          <p:nvPr/>
        </p:nvSpPr>
        <p:spPr>
          <a:xfrm>
            <a:off x="6207443" y="2256234"/>
            <a:ext cx="7701915" cy="628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Tautas medicīnā to dēvē par zālēm pret "99 slimībām". Tā ir dabisks antidepresants ar daudzpusīgu iedarbību.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5"/>
          <p:cNvSpPr/>
          <p:nvPr/>
        </p:nvSpPr>
        <p:spPr>
          <a:xfrm>
            <a:off x="6207443" y="3095625"/>
            <a:ext cx="3757374" cy="1520666"/>
          </a:xfrm>
          <a:prstGeom prst="roundRect">
            <a:avLst>
              <a:gd fmla="val 12194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6436281" y="3324463"/>
            <a:ext cx="2575322" cy="32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Garastāvoklis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6436281" y="3758565"/>
            <a:ext cx="3299698" cy="628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Uzlabo emocionālo labklājību un mazina depresīvas pazīmes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/>
          <p:nvPr/>
        </p:nvSpPr>
        <p:spPr>
          <a:xfrm>
            <a:off x="10151864" y="3095625"/>
            <a:ext cx="3757493" cy="1520666"/>
          </a:xfrm>
          <a:prstGeom prst="roundRect">
            <a:avLst>
              <a:gd fmla="val 12194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10380702" y="3324463"/>
            <a:ext cx="2575322" cy="32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Vielmaiņa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10380702" y="3758565"/>
            <a:ext cx="3299817" cy="628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Veicina organisma vielmaiņas procesus un enerģijas līmeni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5"/>
          <p:cNvSpPr/>
          <p:nvPr/>
        </p:nvSpPr>
        <p:spPr>
          <a:xfrm>
            <a:off x="6207443" y="4803338"/>
            <a:ext cx="7701915" cy="1206222"/>
          </a:xfrm>
          <a:prstGeom prst="roundRect">
            <a:avLst>
              <a:gd fmla="val 15373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6436281" y="5032177"/>
            <a:ext cx="2575322" cy="32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Antiseptisks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6436281" y="5466278"/>
            <a:ext cx="7244239" cy="3144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Pretdrudža un antiseptiska iedarbība dažādām saslimšanām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5"/>
          <p:cNvSpPr/>
          <p:nvPr/>
        </p:nvSpPr>
        <p:spPr>
          <a:xfrm>
            <a:off x="6207443" y="6220063"/>
            <a:ext cx="7701915" cy="1138714"/>
          </a:xfrm>
          <a:prstGeom prst="roundRect">
            <a:avLst>
              <a:gd fmla="val 16284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0" name="Google Shape;140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13421" y="6525816"/>
            <a:ext cx="257532" cy="205978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"/>
          <p:cNvSpPr/>
          <p:nvPr/>
        </p:nvSpPr>
        <p:spPr>
          <a:xfrm>
            <a:off x="6876931" y="6458545"/>
            <a:ext cx="6826448" cy="628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Geist"/>
              <a:buNone/>
            </a:pPr>
            <a:r>
              <a:rPr b="1" lang="en-US" sz="160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Uzmanību!</a:t>
            </a:r>
            <a:r>
              <a:rPr lang="en-US" sz="160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Palielina ādas jutību pret sauli - nepieciešama piesardzība saules gaismā.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"/>
          <p:cNvSpPr/>
          <p:nvPr/>
        </p:nvSpPr>
        <p:spPr>
          <a:xfrm>
            <a:off x="793790" y="1775936"/>
            <a:ext cx="4205168" cy="566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5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550"/>
              <a:buFont typeface="Arial"/>
              <a:buNone/>
            </a:pPr>
            <a:r>
              <a:rPr b="1" lang="en-US" sz="35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Parastā ceļteka</a:t>
            </a:r>
            <a:endParaRPr sz="3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793790" y="2433638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i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Plantago major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793790" y="3014782"/>
            <a:ext cx="4205168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None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Augs, ko bērnībā pazīst gandrīz katrs. Izturīga un atrodama ceļmalās, dārzos un pļavās visu vasaru.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793790" y="4330303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200"/>
              <a:buFont typeface="Arial"/>
              <a:buNone/>
            </a:pPr>
            <a:r>
              <a:rPr b="1" lang="en-US" sz="22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Lietošana: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793790" y="4911447"/>
            <a:ext cx="4205168" cy="14516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Svaigas lapas brūču dziedēšanai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Kukaiņu kodumu mazināšanai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Sīrupa gatavošanai elpceļu veselībai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50"/>
              <a:buFont typeface="Geist"/>
              <a:buChar char="•"/>
            </a:pPr>
            <a:r>
              <a:rPr lang="en-US" sz="17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Pret klepu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2612" y="1205344"/>
            <a:ext cx="7790417" cy="5894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8" name="Google Shape;15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02449" y="375523"/>
            <a:ext cx="4989671" cy="748153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7"/>
          <p:cNvSpPr/>
          <p:nvPr/>
        </p:nvSpPr>
        <p:spPr>
          <a:xfrm>
            <a:off x="8676442" y="2678654"/>
            <a:ext cx="3092424" cy="818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800"/>
              <a:buFont typeface="Arial"/>
              <a:buNone/>
            </a:pPr>
            <a:r>
              <a:rPr b="1" lang="en-US" sz="28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Lielā nātre</a:t>
            </a:r>
            <a:endParaRPr b="1" sz="2800">
              <a:solidFill>
                <a:srgbClr val="0067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8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Urtica dioica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50"/>
              <a:buFont typeface="Calibri"/>
              <a:buNone/>
            </a:pPr>
            <a:r>
              <a:t/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8676441" y="3753445"/>
            <a:ext cx="5200924" cy="8674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Lai gan nātre dzeļ, tā ir īsts vitamīnu un minerālvielu "sprādziens" - īpaši bagāta ar dzelzi.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7"/>
          <p:cNvSpPr/>
          <p:nvPr/>
        </p:nvSpPr>
        <p:spPr>
          <a:xfrm>
            <a:off x="8676441" y="5101443"/>
            <a:ext cx="4770618" cy="24289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Lietošana: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Organisma stiprināšanai un imūnsistēmas uzlabošanai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Asins attīrīšanai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Matu sakņu stiprināšanai un izaugsmei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Vitamīnu papildinājumam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"/>
          <p:cNvSpPr/>
          <p:nvPr/>
        </p:nvSpPr>
        <p:spPr>
          <a:xfrm>
            <a:off x="2571928" y="2140772"/>
            <a:ext cx="2480072" cy="9294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Parastā vīgrieze</a:t>
            </a:r>
            <a:endParaRPr b="1" sz="2400">
              <a:solidFill>
                <a:srgbClr val="0067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Filipendula ulmaria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307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Font typeface="Calibri"/>
              <a:buNone/>
            </a:pPr>
            <a:r>
              <a:t/>
            </a:r>
            <a:endParaRPr sz="19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8"/>
          <p:cNvSpPr/>
          <p:nvPr/>
        </p:nvSpPr>
        <p:spPr>
          <a:xfrm>
            <a:off x="1140311" y="3291840"/>
            <a:ext cx="4694824" cy="13984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Smaržīgais vasaras vidus augs, kas pļavas iekrāso krēmkrāsā. To mēdz saukt par dabisko "aspirīnu".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8"/>
          <p:cNvSpPr/>
          <p:nvPr/>
        </p:nvSpPr>
        <p:spPr>
          <a:xfrm>
            <a:off x="957431" y="5125949"/>
            <a:ext cx="4877704" cy="1898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Lietošana</a:t>
            </a:r>
            <a:endParaRPr sz="18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Temperatūras mazināšanai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Galvassāpju un sāpju remdēšanai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Nomierinošai tējai pirms miega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Pretdrudža līdzeklis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70" name="Google Shape;17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45173" y="428506"/>
            <a:ext cx="5455801" cy="7372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6" name="Google Shape;17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968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9"/>
          <p:cNvSpPr/>
          <p:nvPr/>
        </p:nvSpPr>
        <p:spPr>
          <a:xfrm>
            <a:off x="739140" y="660321"/>
            <a:ext cx="6131600" cy="659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9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150"/>
              <a:buFont typeface="Arial"/>
              <a:buNone/>
            </a:pPr>
            <a:r>
              <a:rPr b="1" lang="en-US" sz="41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Ārstniecības kliņģerīte</a:t>
            </a:r>
            <a:endParaRPr sz="4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739140" y="1398746"/>
            <a:ext cx="3358158" cy="396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53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50"/>
              <a:buFont typeface="Arial"/>
              <a:buNone/>
            </a:pPr>
            <a:r>
              <a:rPr b="1" i="1" lang="en-US" sz="24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Calendula officinalis</a:t>
            </a:r>
            <a:endParaRPr sz="2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9"/>
          <p:cNvSpPr/>
          <p:nvPr/>
        </p:nvSpPr>
        <p:spPr>
          <a:xfrm>
            <a:off x="739140" y="2089665"/>
            <a:ext cx="8130540" cy="753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Geist"/>
              <a:buNone/>
            </a:pPr>
            <a:r>
              <a:rPr lang="en-US" sz="16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Košs dārza augs, kas ir neaizvietojams mājas aptieciņā tās dezinficējošo īpašību dēļ.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9"/>
          <p:cNvSpPr/>
          <p:nvPr/>
        </p:nvSpPr>
        <p:spPr>
          <a:xfrm>
            <a:off x="739140" y="2963228"/>
            <a:ext cx="3734514" cy="2367796"/>
          </a:xfrm>
          <a:prstGeom prst="roundRect">
            <a:avLst>
              <a:gd fmla="val 8027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9"/>
          <p:cNvSpPr/>
          <p:nvPr/>
        </p:nvSpPr>
        <p:spPr>
          <a:xfrm>
            <a:off x="957858" y="3181945"/>
            <a:ext cx="633532" cy="633532"/>
          </a:xfrm>
          <a:prstGeom prst="roundRect">
            <a:avLst>
              <a:gd fmla="val 14431924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2" name="Google Shape;18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2046" y="3356134"/>
            <a:ext cx="285036" cy="285036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/>
          <p:nvPr/>
        </p:nvSpPr>
        <p:spPr>
          <a:xfrm>
            <a:off x="957858" y="4012049"/>
            <a:ext cx="2639735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50"/>
              <a:buFont typeface="Arial"/>
              <a:buNone/>
            </a:pPr>
            <a:r>
              <a:rPr b="1" lang="en-US" sz="20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Ādas dziedēšana</a:t>
            </a:r>
            <a:endParaRPr sz="2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9"/>
          <p:cNvSpPr/>
          <p:nvPr/>
        </p:nvSpPr>
        <p:spPr>
          <a:xfrm>
            <a:off x="957858" y="4459843"/>
            <a:ext cx="3297079" cy="6524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Geist"/>
              <a:buNone/>
            </a:pPr>
            <a:r>
              <a:rPr lang="en-US" sz="16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Ziedi brūču un apdegumu ārstēšanai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9"/>
          <p:cNvSpPr/>
          <p:nvPr/>
        </p:nvSpPr>
        <p:spPr>
          <a:xfrm>
            <a:off x="4670227" y="2963228"/>
            <a:ext cx="3734633" cy="2367796"/>
          </a:xfrm>
          <a:prstGeom prst="roundRect">
            <a:avLst>
              <a:gd fmla="val 8027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9"/>
          <p:cNvSpPr/>
          <p:nvPr/>
        </p:nvSpPr>
        <p:spPr>
          <a:xfrm>
            <a:off x="4888944" y="3181945"/>
            <a:ext cx="633532" cy="633532"/>
          </a:xfrm>
          <a:prstGeom prst="roundRect">
            <a:avLst>
              <a:gd fmla="val 14431924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7" name="Google Shape;187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63133" y="3356134"/>
            <a:ext cx="285036" cy="28503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9"/>
          <p:cNvSpPr/>
          <p:nvPr/>
        </p:nvSpPr>
        <p:spPr>
          <a:xfrm>
            <a:off x="4888944" y="4012049"/>
            <a:ext cx="2639735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50"/>
              <a:buFont typeface="Arial"/>
              <a:buNone/>
            </a:pPr>
            <a:r>
              <a:rPr b="1" lang="en-US" sz="20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Rīkles skalošana</a:t>
            </a:r>
            <a:endParaRPr sz="2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9"/>
          <p:cNvSpPr/>
          <p:nvPr/>
        </p:nvSpPr>
        <p:spPr>
          <a:xfrm>
            <a:off x="4888944" y="4459843"/>
            <a:ext cx="3297198" cy="326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Geist"/>
              <a:buNone/>
            </a:pPr>
            <a:r>
              <a:rPr lang="en-US" sz="16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Kakla sāpju mazināšanai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9"/>
          <p:cNvSpPr/>
          <p:nvPr/>
        </p:nvSpPr>
        <p:spPr>
          <a:xfrm>
            <a:off x="739140" y="5527596"/>
            <a:ext cx="7665720" cy="2041565"/>
          </a:xfrm>
          <a:prstGeom prst="roundRect">
            <a:avLst>
              <a:gd fmla="val 9310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9"/>
          <p:cNvSpPr/>
          <p:nvPr/>
        </p:nvSpPr>
        <p:spPr>
          <a:xfrm>
            <a:off x="957858" y="5746313"/>
            <a:ext cx="633532" cy="633532"/>
          </a:xfrm>
          <a:prstGeom prst="roundRect">
            <a:avLst>
              <a:gd fmla="val 14431924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2" name="Google Shape;192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2046" y="5920502"/>
            <a:ext cx="285036" cy="285036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9"/>
          <p:cNvSpPr/>
          <p:nvPr/>
        </p:nvSpPr>
        <p:spPr>
          <a:xfrm>
            <a:off x="957858" y="6576417"/>
            <a:ext cx="2639735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50"/>
              <a:buFont typeface="Arial"/>
              <a:buNone/>
            </a:pPr>
            <a:r>
              <a:rPr b="1" lang="en-US" sz="20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Pretiekaisuma tējas</a:t>
            </a:r>
            <a:endParaRPr sz="2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957858" y="7024211"/>
            <a:ext cx="7228284" cy="326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454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Geist"/>
              <a:buNone/>
            </a:pPr>
            <a:r>
              <a:rPr lang="en-US" sz="16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Iekšējai lietošanai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2026-02-02T04:11:19Z</dcterms:created>
  <dc:creator>User001</dc:creator>
</cp:coreProperties>
</file>