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y="8229600" cx="14630400"/>
  <p:notesSz cx="8229600" cy="14630400"/>
  <p:embeddedFontLst>
    <p:embeddedFont>
      <p:font typeface="Geist"/>
      <p:regular r:id="rId14"/>
      <p:bold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6" roundtripDataSignature="AMtx7mhhcv5m+mzvNKA6qQ/UPb8FPHHvy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font" Target="fonts/Geist-bold.fntdata"/><Relationship Id="rId14" Type="http://schemas.openxmlformats.org/officeDocument/2006/relationships/font" Target="fonts/Geist-regular.fntdata"/><Relationship Id="rId16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371850" y="1097275"/>
            <a:ext cx="5486650" cy="5486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822950" y="6949425"/>
            <a:ext cx="6583675" cy="65836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5" name="Google Shape;45;p1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p1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5" name="Google Shape;55;p2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2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3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7" name="Google Shape;77;p3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3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4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8" name="Google Shape;98;p4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4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5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20" name="Google Shape;120;p5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5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6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45" name="Google Shape;145;p6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6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7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67" name="Google Shape;167;p7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7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8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7" name="Google Shape;187;p8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8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9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10" name="Google Shape;210;p9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" name="Google Shape;211;p9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3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3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3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2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3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2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3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3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2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3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2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3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2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3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 master">
  <p:cSld name="Slide 1 master"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7" name="Google Shape;7;p1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8;p1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4901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9" name="Google Shape;9;p11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2 master">
  <p:cSld name="Slide 2 master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1" name="Google Shape;11;p1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12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4901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3" name="Google Shape;13;p12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3 master">
  <p:cSld name="Slide 3 master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5" name="Google Shape;15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13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4901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7" name="Google Shape;17;p13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4 master">
  <p:cSld name="Slide 4 master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9" name="Google Shape;19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14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4901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21" name="Google Shape;21;p14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5 master">
  <p:cSld name="Slide 5 master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3" name="Google Shape;23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15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4901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25" name="Google Shape;25;p15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6 master">
  <p:cSld name="Slide 6 master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7" name="Google Shape;27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16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4901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29" name="Google Shape;29;p16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7 master">
  <p:cSld name="Slide 7 master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1" name="Google Shape;31;p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17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4901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33" name="Google Shape;33;p17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8 master">
  <p:cSld name="Slide 8 master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5" name="Google Shape;35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18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4901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37" name="Google Shape;37;p18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9 master">
  <p:cSld name="Slide 9 master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9" name="Google Shape;39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19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5F9F2">
              <a:alpha val="94901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41" name="Google Shape;41;p19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10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png"/><Relationship Id="rId4" Type="http://schemas.openxmlformats.org/officeDocument/2006/relationships/image" Target="../media/image5.png"/><Relationship Id="rId5" Type="http://schemas.openxmlformats.org/officeDocument/2006/relationships/image" Target="../media/image4.png"/><Relationship Id="rId6" Type="http://schemas.openxmlformats.org/officeDocument/2006/relationships/image" Target="../media/image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png"/><Relationship Id="rId4" Type="http://schemas.openxmlformats.org/officeDocument/2006/relationships/image" Target="../media/image13.png"/><Relationship Id="rId5" Type="http://schemas.openxmlformats.org/officeDocument/2006/relationships/image" Target="../media/image10.png"/><Relationship Id="rId6" Type="http://schemas.openxmlformats.org/officeDocument/2006/relationships/image" Target="../media/image14.png"/><Relationship Id="rId7" Type="http://schemas.openxmlformats.org/officeDocument/2006/relationships/image" Target="../media/image15.png"/><Relationship Id="rId8" Type="http://schemas.openxmlformats.org/officeDocument/2006/relationships/image" Target="../media/image1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8.png"/><Relationship Id="rId4" Type="http://schemas.openxmlformats.org/officeDocument/2006/relationships/image" Target="../media/image16.png"/><Relationship Id="rId5" Type="http://schemas.openxmlformats.org/officeDocument/2006/relationships/image" Target="../media/image19.png"/><Relationship Id="rId6" Type="http://schemas.openxmlformats.org/officeDocument/2006/relationships/image" Target="../media/image20.png"/><Relationship Id="rId7" Type="http://schemas.openxmlformats.org/officeDocument/2006/relationships/image" Target="../media/image2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3.png"/><Relationship Id="rId4" Type="http://schemas.openxmlformats.org/officeDocument/2006/relationships/image" Target="../media/image2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4.png"/><Relationship Id="rId4" Type="http://schemas.openxmlformats.org/officeDocument/2006/relationships/image" Target="../media/image3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6" Type="http://schemas.openxmlformats.org/officeDocument/2006/relationships/image" Target="../media/image28.png"/><Relationship Id="rId7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48" name="Google Shape;48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576072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49;p1"/>
          <p:cNvSpPr/>
          <p:nvPr/>
        </p:nvSpPr>
        <p:spPr>
          <a:xfrm>
            <a:off x="6280190" y="3054429"/>
            <a:ext cx="7556421" cy="141755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4450"/>
              <a:buFont typeface="Arial"/>
              <a:buNone/>
            </a:pPr>
            <a:r>
              <a:rPr b="1" lang="en-US" sz="4450" cap="none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SĒKLU CEĻOJUMS: </a:t>
            </a:r>
            <a:endParaRPr b="1" sz="4450" cap="none">
              <a:solidFill>
                <a:srgbClr val="006747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4450"/>
              <a:buFont typeface="Arial"/>
              <a:buNone/>
            </a:pPr>
            <a:r>
              <a:rPr b="1" lang="en-US" sz="4450" cap="none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KĀ AUGI PĀRVIETOJAS?</a:t>
            </a:r>
            <a:endParaRPr sz="4450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Google Shape;50;p1"/>
          <p:cNvSpPr/>
          <p:nvPr/>
        </p:nvSpPr>
        <p:spPr>
          <a:xfrm>
            <a:off x="6280190" y="4812149"/>
            <a:ext cx="7556421" cy="13261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1785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2800"/>
              <a:buFont typeface="Arial"/>
              <a:buNone/>
            </a:pPr>
            <a:r>
              <a:rPr lang="en-US" sz="28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Augļu nozīme un izplatīšanās stratēģijas</a:t>
            </a:r>
            <a:endParaRPr sz="2800">
              <a:solidFill>
                <a:srgbClr val="4B4A4A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1785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r>
              <a:t/>
            </a:r>
            <a:endParaRPr sz="2800">
              <a:solidFill>
                <a:srgbClr val="4B4A4A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r">
              <a:lnSpc>
                <a:spcPct val="14250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2000"/>
              <a:buFont typeface="Arial"/>
              <a:buNone/>
            </a:pPr>
            <a:r>
              <a:rPr lang="en-US" sz="20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Dr. paed., vad. pētn. Eridiana Oļehnoviča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1" name="Google Shape;51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45008" y="559566"/>
            <a:ext cx="4257675" cy="1000125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"/>
          <p:cNvSpPr txBox="1"/>
          <p:nvPr/>
        </p:nvSpPr>
        <p:spPr>
          <a:xfrm>
            <a:off x="4625788" y="6645355"/>
            <a:ext cx="9391426" cy="10772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rgbClr val="274E13"/>
              </a:buClr>
              <a:buSzPts val="1400"/>
              <a:buFont typeface="Arial"/>
              <a:buNone/>
            </a:pPr>
            <a:r>
              <a:rPr b="0" i="0" lang="en-US" sz="1400" u="none" strike="noStrike">
                <a:solidFill>
                  <a:srgbClr val="274E13"/>
                </a:solidFill>
                <a:latin typeface="Arial"/>
                <a:ea typeface="Arial"/>
                <a:cs typeface="Arial"/>
                <a:sym typeface="Arial"/>
              </a:rPr>
              <a:t>Projekts “Sabiedrības izglītošana un izpratnes veicināšana par augu nozīmi cilvēku dzīvē” </a:t>
            </a:r>
            <a:endParaRPr b="0"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rgbClr val="274E13"/>
              </a:buClr>
              <a:buSzPts val="1400"/>
              <a:buFont typeface="Arial"/>
              <a:buNone/>
            </a:pPr>
            <a:r>
              <a:rPr b="0" i="0" lang="en-US" sz="1400" u="none" strike="noStrike">
                <a:solidFill>
                  <a:srgbClr val="274E13"/>
                </a:solidFill>
                <a:latin typeface="Arial"/>
                <a:ea typeface="Arial"/>
                <a:cs typeface="Arial"/>
                <a:sym typeface="Arial"/>
              </a:rPr>
              <a:t>Green Stories. Society education and raising public awareness on the importance of flora to humanity, LL-00188</a:t>
            </a:r>
            <a:endParaRPr b="0"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b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2"/>
          <p:cNvSpPr/>
          <p:nvPr/>
        </p:nvSpPr>
        <p:spPr>
          <a:xfrm>
            <a:off x="1833920" y="445294"/>
            <a:ext cx="8392716" cy="49649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3100"/>
              <a:buFont typeface="Arial"/>
              <a:buNone/>
            </a:pPr>
            <a:r>
              <a:rPr b="1" lang="en-US" sz="3100" cap="none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KĀPĒC AUGI SŪTA SAVAS SĒKLAS CEĻOJUMĀ?</a:t>
            </a:r>
            <a:endParaRPr sz="3100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p2"/>
          <p:cNvSpPr/>
          <p:nvPr/>
        </p:nvSpPr>
        <p:spPr>
          <a:xfrm>
            <a:off x="1355464" y="2291379"/>
            <a:ext cx="3493833" cy="6408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5833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2400"/>
              <a:buFont typeface="Arial"/>
              <a:buNone/>
            </a:pPr>
            <a:r>
              <a:rPr b="1" lang="en-US" sz="2400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Kas ir sēklu izplatīšanās?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p2"/>
          <p:cNvSpPr/>
          <p:nvPr/>
        </p:nvSpPr>
        <p:spPr>
          <a:xfrm>
            <a:off x="1355464" y="3100388"/>
            <a:ext cx="4063428" cy="141782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2000"/>
              <a:buFont typeface="Arial"/>
              <a:buNone/>
            </a:pPr>
            <a:r>
              <a:rPr lang="en-US" sz="20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Sēklu izplatīšanās ir process, kurā sēklas nonāk prom no mātesauga, lai atrastu piemērotu vietu dīgšanai un augšanai.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reencoded.png" id="61" name="Google Shape;61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13941" y="1233845"/>
            <a:ext cx="6990040" cy="3960971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2"/>
          <p:cNvSpPr/>
          <p:nvPr/>
        </p:nvSpPr>
        <p:spPr>
          <a:xfrm>
            <a:off x="1833920" y="5445085"/>
            <a:ext cx="5425678" cy="1667589"/>
          </a:xfrm>
          <a:prstGeom prst="roundRect">
            <a:avLst>
              <a:gd fmla="val 8575" name="adj"/>
            </a:avLst>
          </a:prstGeom>
          <a:solidFill>
            <a:srgbClr val="D1EFE4"/>
          </a:solidFill>
          <a:ln cap="flat" cmpd="sng" w="9525">
            <a:solidFill>
              <a:srgbClr val="B7D5C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p2"/>
          <p:cNvSpPr/>
          <p:nvPr/>
        </p:nvSpPr>
        <p:spPr>
          <a:xfrm>
            <a:off x="2000369" y="5611535"/>
            <a:ext cx="476607" cy="476607"/>
          </a:xfrm>
          <a:prstGeom prst="roundRect">
            <a:avLst>
              <a:gd fmla="val 19183700" name="adj"/>
            </a:avLst>
          </a:prstGeom>
          <a:solidFill>
            <a:srgbClr val="006747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64" name="Google Shape;64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131457" y="5742623"/>
            <a:ext cx="214432" cy="214432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2"/>
          <p:cNvSpPr/>
          <p:nvPr/>
        </p:nvSpPr>
        <p:spPr>
          <a:xfrm>
            <a:off x="2000369" y="6199346"/>
            <a:ext cx="2685812" cy="2482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550"/>
              <a:buFont typeface="Arial"/>
              <a:buNone/>
            </a:pPr>
            <a:r>
              <a:rPr b="1" lang="en-US" sz="155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Izvairīties no konkurences</a:t>
            </a:r>
            <a:endParaRPr sz="15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2"/>
          <p:cNvSpPr/>
          <p:nvPr/>
        </p:nvSpPr>
        <p:spPr>
          <a:xfrm>
            <a:off x="2000369" y="6514267"/>
            <a:ext cx="5092779" cy="43195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600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250"/>
              <a:buFont typeface="Geist"/>
              <a:buNone/>
            </a:pPr>
            <a:r>
              <a:rPr lang="en-US" sz="12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Ja sēklas dīgtu tieši zem vecākauga, tām pietrūktu gaismas, ūdens un minerālvielu</a:t>
            </a:r>
            <a:endParaRPr sz="12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2"/>
          <p:cNvSpPr/>
          <p:nvPr/>
        </p:nvSpPr>
        <p:spPr>
          <a:xfrm>
            <a:off x="7370802" y="5445085"/>
            <a:ext cx="5425678" cy="1667589"/>
          </a:xfrm>
          <a:prstGeom prst="roundRect">
            <a:avLst>
              <a:gd fmla="val 8575" name="adj"/>
            </a:avLst>
          </a:prstGeom>
          <a:solidFill>
            <a:srgbClr val="D1EFE4"/>
          </a:solidFill>
          <a:ln cap="flat" cmpd="sng" w="9525">
            <a:solidFill>
              <a:srgbClr val="B7D5C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Google Shape;68;p2"/>
          <p:cNvSpPr/>
          <p:nvPr/>
        </p:nvSpPr>
        <p:spPr>
          <a:xfrm>
            <a:off x="7537252" y="5611535"/>
            <a:ext cx="476607" cy="476607"/>
          </a:xfrm>
          <a:prstGeom prst="roundRect">
            <a:avLst>
              <a:gd fmla="val 19183700" name="adj"/>
            </a:avLst>
          </a:prstGeom>
          <a:solidFill>
            <a:srgbClr val="006747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69" name="Google Shape;69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668339" y="5742623"/>
            <a:ext cx="214432" cy="214432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2"/>
          <p:cNvSpPr/>
          <p:nvPr/>
        </p:nvSpPr>
        <p:spPr>
          <a:xfrm>
            <a:off x="7537252" y="6199346"/>
            <a:ext cx="2487454" cy="2482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550"/>
              <a:buFont typeface="Arial"/>
              <a:buNone/>
            </a:pPr>
            <a:r>
              <a:rPr b="1" lang="en-US" sz="155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Ieņemt jaunas teritorijas</a:t>
            </a:r>
            <a:endParaRPr sz="15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Google Shape;71;p2"/>
          <p:cNvSpPr/>
          <p:nvPr/>
        </p:nvSpPr>
        <p:spPr>
          <a:xfrm>
            <a:off x="7537252" y="6514267"/>
            <a:ext cx="5092779" cy="2159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600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250"/>
              <a:buFont typeface="Geist"/>
              <a:buNone/>
            </a:pPr>
            <a:r>
              <a:rPr lang="en-US" sz="12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Izplatīšanās palīdz sugai izplatīties un kolonizēt jaunas vietnes</a:t>
            </a:r>
            <a:endParaRPr sz="12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" name="Google Shape;72;p2"/>
          <p:cNvSpPr/>
          <p:nvPr/>
        </p:nvSpPr>
        <p:spPr>
          <a:xfrm>
            <a:off x="1833920" y="7237809"/>
            <a:ext cx="10962561" cy="546378"/>
          </a:xfrm>
          <a:prstGeom prst="roundRect">
            <a:avLst>
              <a:gd fmla="val 26171" name="adj"/>
            </a:avLst>
          </a:prstGeom>
          <a:solidFill>
            <a:srgbClr val="B3FFE7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73" name="Google Shape;73;p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992749" y="7457242"/>
            <a:ext cx="198596" cy="158829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2"/>
          <p:cNvSpPr/>
          <p:nvPr/>
        </p:nvSpPr>
        <p:spPr>
          <a:xfrm>
            <a:off x="2350175" y="7388662"/>
            <a:ext cx="10287476" cy="2159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50"/>
              <a:buFont typeface="Geist"/>
              <a:buNone/>
            </a:pPr>
            <a:r>
              <a:rPr b="1" lang="en-US" sz="1250">
                <a:solidFill>
                  <a:srgbClr val="000000"/>
                </a:solidFill>
                <a:latin typeface="Geist"/>
                <a:ea typeface="Geist"/>
                <a:cs typeface="Geist"/>
                <a:sym typeface="Geist"/>
              </a:rPr>
              <a:t>Interesanti:</a:t>
            </a:r>
            <a:r>
              <a:rPr lang="en-US" sz="1250">
                <a:solidFill>
                  <a:srgbClr val="000000"/>
                </a:solidFill>
                <a:latin typeface="Geist"/>
                <a:ea typeface="Geist"/>
                <a:cs typeface="Geist"/>
                <a:sym typeface="Geist"/>
              </a:rPr>
              <a:t> Augi nevar pārvietoties, tāpēc tie ir izstrādājuši dažādus veidus, kā pārvietot savus pēcnācējus – sēklas.</a:t>
            </a:r>
            <a:endParaRPr sz="12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80" name="Google Shape;80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4630400" cy="2710934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3"/>
          <p:cNvSpPr/>
          <p:nvPr/>
        </p:nvSpPr>
        <p:spPr>
          <a:xfrm>
            <a:off x="722828" y="3237190"/>
            <a:ext cx="8666440" cy="64543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691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4050"/>
              <a:buFont typeface="Arial"/>
              <a:buNone/>
            </a:pPr>
            <a:r>
              <a:rPr b="1" lang="en-US" sz="4050" cap="none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AUGLIS – SĒKLU SARGS UN IZPLATĪTĀJS</a:t>
            </a:r>
            <a:endParaRPr sz="4050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3"/>
          <p:cNvSpPr/>
          <p:nvPr/>
        </p:nvSpPr>
        <p:spPr>
          <a:xfrm>
            <a:off x="722828" y="4164687"/>
            <a:ext cx="206454" cy="2581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3125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600"/>
              <a:buFont typeface="Arial"/>
              <a:buNone/>
            </a:pPr>
            <a:r>
              <a:rPr lang="en-US" sz="16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01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Google Shape;83;p3"/>
          <p:cNvSpPr/>
          <p:nvPr/>
        </p:nvSpPr>
        <p:spPr>
          <a:xfrm>
            <a:off x="722828" y="4492704"/>
            <a:ext cx="6498312" cy="22860"/>
          </a:xfrm>
          <a:prstGeom prst="rect">
            <a:avLst/>
          </a:prstGeom>
          <a:solidFill>
            <a:srgbClr val="006747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3"/>
          <p:cNvSpPr/>
          <p:nvPr/>
        </p:nvSpPr>
        <p:spPr>
          <a:xfrm>
            <a:off x="722828" y="4641652"/>
            <a:ext cx="2581870" cy="32277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2000"/>
              <a:buFont typeface="Arial"/>
              <a:buNone/>
            </a:pPr>
            <a:r>
              <a:rPr b="1" lang="en-US" sz="20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Pasargāt sēklas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3"/>
          <p:cNvSpPr/>
          <p:nvPr/>
        </p:nvSpPr>
        <p:spPr>
          <a:xfrm>
            <a:off x="722828" y="5077182"/>
            <a:ext cx="6498312" cy="63126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3125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600"/>
              <a:buFont typeface="Geist"/>
              <a:buNone/>
            </a:pPr>
            <a:r>
              <a:rPr lang="en-US" sz="16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Augļa apvalks nodrošina sēklām aizsardzību no ārējiem apstākļiem un apdraudējuma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3"/>
          <p:cNvSpPr/>
          <p:nvPr/>
        </p:nvSpPr>
        <p:spPr>
          <a:xfrm>
            <a:off x="7409140" y="4164687"/>
            <a:ext cx="206454" cy="2581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3125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600"/>
              <a:buFont typeface="Arial"/>
              <a:buNone/>
            </a:pPr>
            <a:r>
              <a:rPr lang="en-US" sz="16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02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3"/>
          <p:cNvSpPr/>
          <p:nvPr/>
        </p:nvSpPr>
        <p:spPr>
          <a:xfrm>
            <a:off x="7409140" y="4492704"/>
            <a:ext cx="6498431" cy="22860"/>
          </a:xfrm>
          <a:prstGeom prst="rect">
            <a:avLst/>
          </a:prstGeom>
          <a:solidFill>
            <a:srgbClr val="006747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3"/>
          <p:cNvSpPr/>
          <p:nvPr/>
        </p:nvSpPr>
        <p:spPr>
          <a:xfrm>
            <a:off x="7409140" y="4641652"/>
            <a:ext cx="2581870" cy="32277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2000"/>
              <a:buFont typeface="Arial"/>
              <a:buNone/>
            </a:pPr>
            <a:r>
              <a:rPr b="1" lang="en-US" sz="20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Palīdzēt izplatīties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3"/>
          <p:cNvSpPr/>
          <p:nvPr/>
        </p:nvSpPr>
        <p:spPr>
          <a:xfrm>
            <a:off x="7409140" y="5077182"/>
            <a:ext cx="6498431" cy="3156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3125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600"/>
              <a:buFont typeface="Geist"/>
              <a:buNone/>
            </a:pPr>
            <a:r>
              <a:rPr lang="en-US" sz="16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Augļa uzbūve un īpašības nosaka, kā sēkla ceļos tālāk no mātesauga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3"/>
          <p:cNvSpPr/>
          <p:nvPr/>
        </p:nvSpPr>
        <p:spPr>
          <a:xfrm>
            <a:off x="722828" y="6262926"/>
            <a:ext cx="2581870" cy="32277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2000"/>
              <a:buFont typeface="Arial"/>
              <a:buNone/>
            </a:pPr>
            <a:r>
              <a:rPr b="1" lang="en-US" sz="2000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Sulīgi augļi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3"/>
          <p:cNvSpPr/>
          <p:nvPr/>
        </p:nvSpPr>
        <p:spPr>
          <a:xfrm>
            <a:off x="722828" y="6773704"/>
            <a:ext cx="4013359" cy="63126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3125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600"/>
              <a:buFont typeface="Geist"/>
              <a:buNone/>
            </a:pPr>
            <a:r>
              <a:rPr lang="en-US" sz="16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Ogas, ķirši – pievilina dzīvniekus ar garšu un krāsu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3"/>
          <p:cNvSpPr/>
          <p:nvPr/>
        </p:nvSpPr>
        <p:spPr>
          <a:xfrm>
            <a:off x="5247680" y="6262926"/>
            <a:ext cx="2581870" cy="32277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2000"/>
              <a:buFont typeface="Arial"/>
              <a:buNone/>
            </a:pPr>
            <a:r>
              <a:rPr b="1" lang="en-US" sz="2000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Sausi augļi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3"/>
          <p:cNvSpPr/>
          <p:nvPr/>
        </p:nvSpPr>
        <p:spPr>
          <a:xfrm>
            <a:off x="5247680" y="6773704"/>
            <a:ext cx="4013359" cy="63126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3125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600"/>
              <a:buFont typeface="Geist"/>
              <a:buNone/>
            </a:pPr>
            <a:r>
              <a:rPr lang="en-US" sz="16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Kļavas, pienenes – viegli, ar lidspārniem vai lidmatiņiem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3"/>
          <p:cNvSpPr/>
          <p:nvPr/>
        </p:nvSpPr>
        <p:spPr>
          <a:xfrm>
            <a:off x="9772531" y="6262926"/>
            <a:ext cx="2581870" cy="32277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2000"/>
              <a:buFont typeface="Arial"/>
              <a:buNone/>
            </a:pPr>
            <a:r>
              <a:rPr b="1" lang="en-US" sz="2000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Augļi ar āķīšiem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3"/>
          <p:cNvSpPr/>
          <p:nvPr/>
        </p:nvSpPr>
        <p:spPr>
          <a:xfrm>
            <a:off x="9772531" y="6773704"/>
            <a:ext cx="4150162" cy="63126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3125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600"/>
              <a:buFont typeface="Geist"/>
              <a:buNone/>
            </a:pPr>
            <a:r>
              <a:rPr lang="en-US" sz="16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Dadži, sunīši – pieķeras dzīvniekiem un cilvēkiem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4"/>
          <p:cNvSpPr/>
          <p:nvPr/>
        </p:nvSpPr>
        <p:spPr>
          <a:xfrm>
            <a:off x="2010608" y="1928873"/>
            <a:ext cx="5676543" cy="4783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3000"/>
              <a:buFont typeface="Arial"/>
              <a:buNone/>
            </a:pPr>
            <a:r>
              <a:rPr b="1" lang="en-US" sz="3000" cap="none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IZPLATĪŠANĀS AR VĒJA PALĪDZĪBU</a:t>
            </a:r>
            <a:endParaRPr sz="3000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4"/>
          <p:cNvSpPr/>
          <p:nvPr/>
        </p:nvSpPr>
        <p:spPr>
          <a:xfrm>
            <a:off x="2033468" y="3099554"/>
            <a:ext cx="3635812" cy="2870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3750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2400"/>
              <a:buFont typeface="Arial"/>
              <a:buNone/>
            </a:pPr>
            <a:r>
              <a:rPr b="1" lang="en-US" sz="2400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Pazīmes un pielāgojumi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4"/>
          <p:cNvSpPr/>
          <p:nvPr/>
        </p:nvSpPr>
        <p:spPr>
          <a:xfrm>
            <a:off x="2033468" y="3489841"/>
            <a:ext cx="6735485" cy="1124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800"/>
              <a:buFont typeface="Arial"/>
              <a:buNone/>
            </a:pPr>
            <a:r>
              <a:rPr lang="en-US" sz="18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Sēklas ir vieglas, tām ir īpaši pielāgojumi lidošanai. Augiem, kas izmanto vēju, augļi parasti ir sausi un ļoti viegli.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reencoded.png" id="104" name="Google Shape;104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9953" y="1191816"/>
            <a:ext cx="3454479" cy="4605933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4"/>
          <p:cNvSpPr/>
          <p:nvPr/>
        </p:nvSpPr>
        <p:spPr>
          <a:xfrm>
            <a:off x="2033468" y="6030158"/>
            <a:ext cx="5230058" cy="1124903"/>
          </a:xfrm>
          <a:prstGeom prst="roundRect">
            <a:avLst>
              <a:gd fmla="val 9754" name="adj"/>
            </a:avLst>
          </a:prstGeom>
          <a:solidFill>
            <a:srgbClr val="E5F9F2">
              <a:alpha val="94901"/>
            </a:srgbClr>
          </a:solidFill>
          <a:ln cap="flat" cmpd="sng" w="22850">
            <a:solidFill>
              <a:srgbClr val="B7D5C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4"/>
          <p:cNvSpPr/>
          <p:nvPr/>
        </p:nvSpPr>
        <p:spPr>
          <a:xfrm>
            <a:off x="2010608" y="6030158"/>
            <a:ext cx="91440" cy="1124903"/>
          </a:xfrm>
          <a:prstGeom prst="roundRect">
            <a:avLst>
              <a:gd fmla="val 150684" name="adj"/>
            </a:avLst>
          </a:prstGeom>
          <a:solidFill>
            <a:srgbClr val="006747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4"/>
          <p:cNvSpPr/>
          <p:nvPr/>
        </p:nvSpPr>
        <p:spPr>
          <a:xfrm>
            <a:off x="2277904" y="6206014"/>
            <a:ext cx="1913573" cy="23907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3333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500"/>
              <a:buFont typeface="Arial"/>
              <a:buNone/>
            </a:pPr>
            <a:r>
              <a:rPr b="1" lang="en-US" sz="15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Lidspārni</a:t>
            </a: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4"/>
          <p:cNvSpPr/>
          <p:nvPr/>
        </p:nvSpPr>
        <p:spPr>
          <a:xfrm>
            <a:off x="2277904" y="6507004"/>
            <a:ext cx="4809768" cy="2051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200"/>
              <a:buFont typeface="Geist"/>
              <a:buNone/>
            </a:pPr>
            <a:r>
              <a:rPr lang="en-US" sz="12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Sēklas griežas kā propelleri un virpuļo tālu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4"/>
          <p:cNvSpPr/>
          <p:nvPr/>
        </p:nvSpPr>
        <p:spPr>
          <a:xfrm>
            <a:off x="2277904" y="6774061"/>
            <a:ext cx="4809768" cy="2051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200"/>
              <a:buFont typeface="Geist"/>
              <a:buNone/>
            </a:pPr>
            <a:r>
              <a:rPr b="1" lang="en-US" sz="12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Piemēri:</a:t>
            </a:r>
            <a:r>
              <a:rPr lang="en-US" sz="12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 kļavas, liepas, oši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4"/>
          <p:cNvSpPr/>
          <p:nvPr/>
        </p:nvSpPr>
        <p:spPr>
          <a:xfrm>
            <a:off x="7366754" y="6030158"/>
            <a:ext cx="5230178" cy="1124903"/>
          </a:xfrm>
          <a:prstGeom prst="roundRect">
            <a:avLst>
              <a:gd fmla="val 9754" name="adj"/>
            </a:avLst>
          </a:prstGeom>
          <a:solidFill>
            <a:srgbClr val="E5F9F2">
              <a:alpha val="94901"/>
            </a:srgbClr>
          </a:solidFill>
          <a:ln cap="flat" cmpd="sng" w="22850">
            <a:solidFill>
              <a:srgbClr val="B7D5C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4"/>
          <p:cNvSpPr/>
          <p:nvPr/>
        </p:nvSpPr>
        <p:spPr>
          <a:xfrm>
            <a:off x="7343894" y="6030158"/>
            <a:ext cx="91440" cy="1124903"/>
          </a:xfrm>
          <a:prstGeom prst="roundRect">
            <a:avLst>
              <a:gd fmla="val 150684" name="adj"/>
            </a:avLst>
          </a:prstGeom>
          <a:solidFill>
            <a:srgbClr val="006747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4"/>
          <p:cNvSpPr/>
          <p:nvPr/>
        </p:nvSpPr>
        <p:spPr>
          <a:xfrm>
            <a:off x="7611189" y="6197203"/>
            <a:ext cx="2156755" cy="23907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3333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500"/>
              <a:buFont typeface="Arial"/>
              <a:buNone/>
            </a:pPr>
            <a:r>
              <a:rPr b="1" lang="en-US" sz="15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Lidpūkas (lidmatiņi)</a:t>
            </a: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4"/>
          <p:cNvSpPr/>
          <p:nvPr/>
        </p:nvSpPr>
        <p:spPr>
          <a:xfrm>
            <a:off x="7611189" y="6507004"/>
            <a:ext cx="4809887" cy="2051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200"/>
              <a:buFont typeface="Geist"/>
              <a:buNone/>
            </a:pPr>
            <a:r>
              <a:rPr lang="en-US" sz="12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Ļauj sēklām planēt gaisā kā izpletņiem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4"/>
          <p:cNvSpPr/>
          <p:nvPr/>
        </p:nvSpPr>
        <p:spPr>
          <a:xfrm>
            <a:off x="7611189" y="6774061"/>
            <a:ext cx="4809887" cy="2051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200"/>
              <a:buFont typeface="Geist"/>
              <a:buNone/>
            </a:pPr>
            <a:r>
              <a:rPr b="1" lang="en-US" sz="12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Piemēri:</a:t>
            </a:r>
            <a:r>
              <a:rPr lang="en-US" sz="120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 pienenes, usnes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4"/>
          <p:cNvSpPr/>
          <p:nvPr/>
        </p:nvSpPr>
        <p:spPr>
          <a:xfrm>
            <a:off x="2033468" y="7271266"/>
            <a:ext cx="10563463" cy="516017"/>
          </a:xfrm>
          <a:prstGeom prst="roundRect">
            <a:avLst>
              <a:gd fmla="val 26702" name="adj"/>
            </a:avLst>
          </a:prstGeom>
          <a:solidFill>
            <a:srgbClr val="B3FFE7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16" name="Google Shape;116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186464" y="7480935"/>
            <a:ext cx="191333" cy="152995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4"/>
          <p:cNvSpPr/>
          <p:nvPr/>
        </p:nvSpPr>
        <p:spPr>
          <a:xfrm>
            <a:off x="2530793" y="7412712"/>
            <a:ext cx="9913144" cy="2051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Geist"/>
              <a:buNone/>
            </a:pPr>
            <a:r>
              <a:rPr b="1" lang="en-US" sz="1200">
                <a:solidFill>
                  <a:srgbClr val="000000"/>
                </a:solidFill>
                <a:latin typeface="Geist"/>
                <a:ea typeface="Geist"/>
                <a:cs typeface="Geist"/>
                <a:sym typeface="Geist"/>
              </a:rPr>
              <a:t>Fakts:</a:t>
            </a:r>
            <a:r>
              <a:rPr lang="en-US" sz="1200">
                <a:solidFill>
                  <a:srgbClr val="000000"/>
                </a:solidFill>
                <a:latin typeface="Geist"/>
                <a:ea typeface="Geist"/>
                <a:cs typeface="Geist"/>
                <a:sym typeface="Geist"/>
              </a:rPr>
              <a:t> Pienenes ziedkopa var veidot ap 150 sēklu, kas ar "izpletņiem" lido vējā!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23" name="Google Shape;123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869680" y="0"/>
            <a:ext cx="576072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5"/>
          <p:cNvSpPr/>
          <p:nvPr/>
        </p:nvSpPr>
        <p:spPr>
          <a:xfrm>
            <a:off x="534475" y="698300"/>
            <a:ext cx="8591400" cy="4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3000"/>
              <a:buFont typeface="Arial"/>
              <a:buNone/>
            </a:pPr>
            <a:r>
              <a:rPr b="1" lang="en-US" sz="3000" cap="none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IZPLATĪŠANĀS AR DZĪVNIEKU PALĪDZĪBU </a:t>
            </a:r>
            <a:r>
              <a:rPr lang="en-US" sz="3000" cap="none">
                <a:solidFill>
                  <a:srgbClr val="006747"/>
                </a:solidFill>
              </a:rPr>
              <a:t>(1)</a:t>
            </a:r>
            <a:endParaRPr sz="3000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5"/>
          <p:cNvSpPr/>
          <p:nvPr/>
        </p:nvSpPr>
        <p:spPr>
          <a:xfrm>
            <a:off x="534472" y="1560433"/>
            <a:ext cx="5232916" cy="2863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1800"/>
              <a:buFont typeface="Arial"/>
              <a:buNone/>
            </a:pPr>
            <a:r>
              <a:rPr b="1" lang="en-US" sz="1800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Iekšējā izplatīšanās – pievilināšana ar barību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reencoded.png" id="126" name="Google Shape;126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4472" y="2000964"/>
            <a:ext cx="763548" cy="916305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5"/>
          <p:cNvSpPr/>
          <p:nvPr/>
        </p:nvSpPr>
        <p:spPr>
          <a:xfrm>
            <a:off x="1400770" y="2153603"/>
            <a:ext cx="1909048" cy="23848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3333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500"/>
              <a:buFont typeface="Arial"/>
              <a:buNone/>
            </a:pPr>
            <a:r>
              <a:rPr b="1" lang="en-US" sz="15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Spilgts auglis</a:t>
            </a:r>
            <a:endParaRPr sz="1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p5"/>
          <p:cNvSpPr/>
          <p:nvPr/>
        </p:nvSpPr>
        <p:spPr>
          <a:xfrm>
            <a:off x="1400770" y="2453759"/>
            <a:ext cx="7208758" cy="2044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200"/>
              <a:buFont typeface="Arial"/>
              <a:buNone/>
            </a:pPr>
            <a:r>
              <a:rPr lang="en-US" sz="12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Auglis ir sulīgs, garšīgs un spilgtā krāsā – ogas, ķirši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reencoded.png" id="129" name="Google Shape;129;p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34472" y="2917269"/>
            <a:ext cx="763548" cy="916305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5"/>
          <p:cNvSpPr/>
          <p:nvPr/>
        </p:nvSpPr>
        <p:spPr>
          <a:xfrm>
            <a:off x="1400770" y="3069908"/>
            <a:ext cx="1909048" cy="23848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3333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500"/>
              <a:buFont typeface="Arial"/>
              <a:buNone/>
            </a:pPr>
            <a:r>
              <a:rPr b="1" lang="en-US" sz="15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Dzīvnieki ēd</a:t>
            </a:r>
            <a:endParaRPr sz="1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5"/>
          <p:cNvSpPr/>
          <p:nvPr/>
        </p:nvSpPr>
        <p:spPr>
          <a:xfrm>
            <a:off x="1400770" y="3370064"/>
            <a:ext cx="7208758" cy="2044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200"/>
              <a:buFont typeface="Arial"/>
              <a:buNone/>
            </a:pPr>
            <a:r>
              <a:rPr lang="en-US" sz="12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Putni vai dzīvnieki apēd augli un iegūst barību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reencoded.png" id="132" name="Google Shape;132;p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34472" y="3833574"/>
            <a:ext cx="763548" cy="916305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5"/>
          <p:cNvSpPr/>
          <p:nvPr/>
        </p:nvSpPr>
        <p:spPr>
          <a:xfrm>
            <a:off x="1400770" y="3986213"/>
            <a:ext cx="1909048" cy="23848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3333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500"/>
              <a:buFont typeface="Arial"/>
              <a:buNone/>
            </a:pPr>
            <a:r>
              <a:rPr b="1" lang="en-US" sz="15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Sēklas iztur</a:t>
            </a:r>
            <a:endParaRPr sz="1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5"/>
          <p:cNvSpPr/>
          <p:nvPr/>
        </p:nvSpPr>
        <p:spPr>
          <a:xfrm>
            <a:off x="1400770" y="4286369"/>
            <a:ext cx="7208758" cy="2044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200"/>
              <a:buFont typeface="Arial"/>
              <a:buNone/>
            </a:pPr>
            <a:r>
              <a:rPr lang="en-US" sz="12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Sēklām ir biezs apvalks, tāpēc tās netiek sagremotas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reencoded.png" id="135" name="Google Shape;135;p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34472" y="4749879"/>
            <a:ext cx="763548" cy="916305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5"/>
          <p:cNvSpPr/>
          <p:nvPr/>
        </p:nvSpPr>
        <p:spPr>
          <a:xfrm>
            <a:off x="1400770" y="4902518"/>
            <a:ext cx="1909048" cy="23848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3333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500"/>
              <a:buFont typeface="Arial"/>
              <a:buNone/>
            </a:pPr>
            <a:r>
              <a:rPr b="1" lang="en-US" sz="15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Jauna vieta</a:t>
            </a:r>
            <a:endParaRPr sz="1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" name="Google Shape;137;p5"/>
          <p:cNvSpPr/>
          <p:nvPr/>
        </p:nvSpPr>
        <p:spPr>
          <a:xfrm>
            <a:off x="1400770" y="5202674"/>
            <a:ext cx="7208758" cy="2044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200"/>
              <a:buFont typeface="Arial"/>
              <a:buNone/>
            </a:pPr>
            <a:r>
              <a:rPr lang="en-US" sz="12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Sēklas tiek izvadītas tālu no mātesauga ar mēslojumu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p5"/>
          <p:cNvSpPr/>
          <p:nvPr/>
        </p:nvSpPr>
        <p:spPr>
          <a:xfrm>
            <a:off x="534472" y="5884545"/>
            <a:ext cx="1909048" cy="23848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3333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1500"/>
              <a:buFont typeface="Arial"/>
              <a:buNone/>
            </a:pPr>
            <a:r>
              <a:rPr b="1" lang="en-US" sz="1500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Populāri piemēri</a:t>
            </a:r>
            <a:endParaRPr sz="1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p5"/>
          <p:cNvSpPr/>
          <p:nvPr/>
        </p:nvSpPr>
        <p:spPr>
          <a:xfrm>
            <a:off x="534472" y="6225778"/>
            <a:ext cx="3851315" cy="8177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Ķirši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Avenes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Tomāti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Pīlādži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5"/>
          <p:cNvSpPr/>
          <p:nvPr/>
        </p:nvSpPr>
        <p:spPr>
          <a:xfrm>
            <a:off x="4765834" y="5897404"/>
            <a:ext cx="3851315" cy="718542"/>
          </a:xfrm>
          <a:prstGeom prst="roundRect">
            <a:avLst>
              <a:gd fmla="val 19130" name="adj"/>
            </a:avLst>
          </a:prstGeom>
          <a:solidFill>
            <a:srgbClr val="B3FFE7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reencoded.png" id="141" name="Google Shape;141;p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918472" y="6106954"/>
            <a:ext cx="190857" cy="152638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5"/>
          <p:cNvSpPr/>
          <p:nvPr/>
        </p:nvSpPr>
        <p:spPr>
          <a:xfrm>
            <a:off x="5261967" y="6038255"/>
            <a:ext cx="3202543" cy="40886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Abpusēja izdevība:</a:t>
            </a:r>
            <a:r>
              <a:rPr lang="en-US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Dzīvnieks iegūst barību, bet augs – transportu savām sēklām.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6"/>
          <p:cNvSpPr/>
          <p:nvPr/>
        </p:nvSpPr>
        <p:spPr>
          <a:xfrm>
            <a:off x="2096924" y="310625"/>
            <a:ext cx="9794100" cy="59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423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2950"/>
              <a:buFont typeface="Arial"/>
              <a:buNone/>
            </a:pPr>
            <a:r>
              <a:rPr b="1" lang="en-US" sz="2950" cap="none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IZPLATĪŠANĀS AR DZĪVNIEKU PALĪDZĪBU </a:t>
            </a:r>
            <a:r>
              <a:rPr lang="en-US" sz="2950" cap="none">
                <a:solidFill>
                  <a:srgbClr val="006747"/>
                </a:solidFill>
              </a:rPr>
              <a:t>(2)</a:t>
            </a:r>
            <a:endParaRPr sz="2950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6"/>
          <p:cNvSpPr/>
          <p:nvPr/>
        </p:nvSpPr>
        <p:spPr>
          <a:xfrm>
            <a:off x="2096929" y="947618"/>
            <a:ext cx="3626406" cy="28360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714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1750"/>
              <a:buFont typeface="Arial"/>
              <a:buNone/>
            </a:pPr>
            <a:r>
              <a:rPr b="1" lang="en-US" sz="1750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Ārējā izplatīšanās – "stopēšana"</a:t>
            </a:r>
            <a:endParaRPr sz="17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50" name="Google Shape;150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96929" y="1495901"/>
            <a:ext cx="3412927" cy="4550569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6"/>
          <p:cNvSpPr/>
          <p:nvPr/>
        </p:nvSpPr>
        <p:spPr>
          <a:xfrm>
            <a:off x="5886331" y="3022899"/>
            <a:ext cx="2558422" cy="61946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2500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2000"/>
              <a:buFont typeface="Arial"/>
              <a:buNone/>
            </a:pPr>
            <a:r>
              <a:rPr b="1" lang="en-US" sz="2000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Stratēģija: pieķeršanās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p6"/>
          <p:cNvSpPr/>
          <p:nvPr/>
        </p:nvSpPr>
        <p:spPr>
          <a:xfrm>
            <a:off x="5886331" y="3743205"/>
            <a:ext cx="6654641" cy="11410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800"/>
              <a:buFont typeface="Arial"/>
              <a:buNone/>
            </a:pPr>
            <a:r>
              <a:rPr lang="en-US" sz="180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Augļiem ir āķīši, dzeloņi vai lipīgas vielas. Tie ieķeras dzīvnieku vilnā vai cilvēku apģērbā un tiek aiznesti uz citu vietu.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reencoded.png" id="153" name="Google Shape;153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096929" y="6273403"/>
            <a:ext cx="378023" cy="378023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6"/>
          <p:cNvSpPr/>
          <p:nvPr/>
        </p:nvSpPr>
        <p:spPr>
          <a:xfrm>
            <a:off x="2600920" y="6273403"/>
            <a:ext cx="1890593" cy="2363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7586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450"/>
              <a:buFont typeface="Arial"/>
              <a:buNone/>
            </a:pPr>
            <a:r>
              <a:rPr b="1" lang="en-US" sz="145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Āķīši un dzeloņi</a:t>
            </a:r>
            <a:endParaRPr sz="14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p6"/>
          <p:cNvSpPr/>
          <p:nvPr/>
        </p:nvSpPr>
        <p:spPr>
          <a:xfrm>
            <a:off x="2600920" y="6570226"/>
            <a:ext cx="2890837" cy="60471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4782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150"/>
              <a:buFont typeface="Geist"/>
              <a:buNone/>
            </a:pPr>
            <a:r>
              <a:rPr lang="en-US" sz="11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Dadži un sunīši izmanto āķīšus, lai pieķertos pie dzīvnieku vilnas vai cilvēku drēbēm</a:t>
            </a:r>
            <a:endParaRPr sz="11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56" name="Google Shape;156;p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617726" y="6273403"/>
            <a:ext cx="378023" cy="378023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6"/>
          <p:cNvSpPr/>
          <p:nvPr/>
        </p:nvSpPr>
        <p:spPr>
          <a:xfrm>
            <a:off x="6121718" y="6273403"/>
            <a:ext cx="1890593" cy="2363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7586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450"/>
              <a:buFont typeface="Arial"/>
              <a:buNone/>
            </a:pPr>
            <a:r>
              <a:rPr b="1" lang="en-US" sz="145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Lipīga virsma</a:t>
            </a:r>
            <a:endParaRPr sz="14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Google Shape;158;p6"/>
          <p:cNvSpPr/>
          <p:nvPr/>
        </p:nvSpPr>
        <p:spPr>
          <a:xfrm>
            <a:off x="6121718" y="6570226"/>
            <a:ext cx="2890837" cy="40314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4782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150"/>
              <a:buFont typeface="Geist"/>
              <a:buNone/>
            </a:pPr>
            <a:r>
              <a:rPr lang="en-US" sz="11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Dažiem augļiem ir lipīgas daļas, kas ļauj tiem pielipt pie virsmām</a:t>
            </a:r>
            <a:endParaRPr sz="11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59" name="Google Shape;159;p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138523" y="6273403"/>
            <a:ext cx="378023" cy="378023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6"/>
          <p:cNvSpPr/>
          <p:nvPr/>
        </p:nvSpPr>
        <p:spPr>
          <a:xfrm>
            <a:off x="9642515" y="6273403"/>
            <a:ext cx="1890593" cy="2363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7586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450"/>
              <a:buFont typeface="Arial"/>
              <a:buNone/>
            </a:pPr>
            <a:r>
              <a:rPr b="1" lang="en-US" sz="145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Transportēšana</a:t>
            </a:r>
            <a:endParaRPr sz="14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6"/>
          <p:cNvSpPr/>
          <p:nvPr/>
        </p:nvSpPr>
        <p:spPr>
          <a:xfrm>
            <a:off x="9642515" y="6570226"/>
            <a:ext cx="2890957" cy="40314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4782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150"/>
              <a:buFont typeface="Geist"/>
              <a:buNone/>
            </a:pPr>
            <a:r>
              <a:rPr lang="en-US" sz="11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Garāmejošs dzīvnieks vai cilvēks aiznes augļus uz citu vietu</a:t>
            </a:r>
            <a:endParaRPr sz="11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6"/>
          <p:cNvSpPr/>
          <p:nvPr/>
        </p:nvSpPr>
        <p:spPr>
          <a:xfrm>
            <a:off x="2096929" y="7288411"/>
            <a:ext cx="10436543" cy="506492"/>
          </a:xfrm>
          <a:prstGeom prst="roundRect">
            <a:avLst>
              <a:gd fmla="val 26877" name="adj"/>
            </a:avLst>
          </a:prstGeom>
          <a:solidFill>
            <a:srgbClr val="B3FFE7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63" name="Google Shape;163;p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248138" y="7497366"/>
            <a:ext cx="188952" cy="151209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6"/>
          <p:cNvSpPr/>
          <p:nvPr/>
        </p:nvSpPr>
        <p:spPr>
          <a:xfrm>
            <a:off x="2588300" y="7427000"/>
            <a:ext cx="9793962" cy="20157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4782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"/>
              <a:buFont typeface="Geist"/>
              <a:buNone/>
            </a:pPr>
            <a:r>
              <a:rPr b="1" lang="en-US" sz="1150">
                <a:solidFill>
                  <a:srgbClr val="000000"/>
                </a:solidFill>
                <a:latin typeface="Geist"/>
                <a:ea typeface="Geist"/>
                <a:cs typeface="Geist"/>
                <a:sym typeface="Geist"/>
              </a:rPr>
              <a:t>Ievēro:</a:t>
            </a:r>
            <a:r>
              <a:rPr lang="en-US" sz="1150">
                <a:solidFill>
                  <a:srgbClr val="000000"/>
                </a:solidFill>
                <a:latin typeface="Geist"/>
                <a:ea typeface="Geist"/>
                <a:cs typeface="Geist"/>
                <a:sym typeface="Geist"/>
              </a:rPr>
              <a:t> Atšķirībā no ēdamajiem augļiem, šie parasti ir sausi un nav garšīgi. To mērķis ir fiziski pieķerties.</a:t>
            </a:r>
            <a:endParaRPr sz="11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70" name="Google Shape;17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869680" y="0"/>
            <a:ext cx="576072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7"/>
          <p:cNvSpPr/>
          <p:nvPr/>
        </p:nvSpPr>
        <p:spPr>
          <a:xfrm>
            <a:off x="478722" y="1120021"/>
            <a:ext cx="8390958" cy="124896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6111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3600"/>
              <a:buFont typeface="Arial"/>
              <a:buNone/>
            </a:pPr>
            <a:r>
              <a:rPr b="1" lang="en-US" sz="3600" cap="none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IZPLATĪŠANĀS AR ŪDENS PALĪDZĪBU</a:t>
            </a:r>
            <a:endParaRPr sz="3600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7"/>
          <p:cNvSpPr/>
          <p:nvPr/>
        </p:nvSpPr>
        <p:spPr>
          <a:xfrm>
            <a:off x="699254" y="2434947"/>
            <a:ext cx="2497693" cy="31218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641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1950"/>
              <a:buFont typeface="Arial"/>
              <a:buNone/>
            </a:pPr>
            <a:r>
              <a:rPr b="1" lang="en-US" sz="1950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Kur tas notiek?</a:t>
            </a:r>
            <a:endParaRPr sz="19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p7"/>
          <p:cNvSpPr/>
          <p:nvPr/>
        </p:nvSpPr>
        <p:spPr>
          <a:xfrm>
            <a:off x="699254" y="2923103"/>
            <a:ext cx="3629025" cy="9015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1612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550"/>
              <a:buFont typeface="Geist"/>
              <a:buNone/>
            </a:pPr>
            <a:r>
              <a:rPr lang="en-US" sz="15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Ūdensaugiem vai augiem, kas aug ūdenstilpju krastos – upju, ezeru un okeānu piekrastēs.</a:t>
            </a:r>
            <a:endParaRPr sz="15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7"/>
          <p:cNvSpPr/>
          <p:nvPr/>
        </p:nvSpPr>
        <p:spPr>
          <a:xfrm>
            <a:off x="699254" y="4000619"/>
            <a:ext cx="2497693" cy="31218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641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1950"/>
              <a:buFont typeface="Arial"/>
              <a:buNone/>
            </a:pPr>
            <a:r>
              <a:rPr b="1" lang="en-US" sz="1950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Pielāgojumi</a:t>
            </a:r>
            <a:endParaRPr sz="19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Google Shape;175;p7"/>
          <p:cNvSpPr/>
          <p:nvPr/>
        </p:nvSpPr>
        <p:spPr>
          <a:xfrm>
            <a:off x="699254" y="4488775"/>
            <a:ext cx="3629025" cy="120267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51612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550"/>
              <a:buFont typeface="Geist"/>
              <a:buChar char="•"/>
            </a:pPr>
            <a:r>
              <a:rPr lang="en-US" sz="15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Sēklas vai augļi spēj peldēt (negrimst)</a:t>
            </a:r>
            <a:endParaRPr sz="15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51612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550"/>
              <a:buFont typeface="Geist"/>
              <a:buChar char="•"/>
            </a:pPr>
            <a:r>
              <a:rPr lang="en-US" sz="15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Biezs, ūdensnecaurlaidīgs apvalks</a:t>
            </a:r>
            <a:endParaRPr sz="15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51612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550"/>
              <a:buFont typeface="Geist"/>
              <a:buChar char="•"/>
            </a:pPr>
            <a:r>
              <a:rPr lang="en-US" sz="15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Gaisa telpas iekšpusē</a:t>
            </a:r>
            <a:endParaRPr sz="15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Google Shape;176;p7"/>
          <p:cNvSpPr/>
          <p:nvPr/>
        </p:nvSpPr>
        <p:spPr>
          <a:xfrm>
            <a:off x="4823341" y="2456974"/>
            <a:ext cx="3629025" cy="1834991"/>
          </a:xfrm>
          <a:prstGeom prst="roundRect">
            <a:avLst>
              <a:gd fmla="val 9800" name="adj"/>
            </a:avLst>
          </a:prstGeom>
          <a:solidFill>
            <a:srgbClr val="E5F9F2">
              <a:alpha val="94901"/>
            </a:srgbClr>
          </a:solidFill>
          <a:ln cap="flat" cmpd="sng" w="22850">
            <a:solidFill>
              <a:srgbClr val="B7D5C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Google Shape;177;p7"/>
          <p:cNvSpPr/>
          <p:nvPr/>
        </p:nvSpPr>
        <p:spPr>
          <a:xfrm>
            <a:off x="5045988" y="2679621"/>
            <a:ext cx="2497693" cy="31218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641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950"/>
              <a:buFont typeface="Arial"/>
              <a:buNone/>
            </a:pPr>
            <a:r>
              <a:rPr b="1" lang="en-US" sz="195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Kokosrieksts</a:t>
            </a:r>
            <a:endParaRPr sz="19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Google Shape;178;p7"/>
          <p:cNvSpPr/>
          <p:nvPr/>
        </p:nvSpPr>
        <p:spPr>
          <a:xfrm>
            <a:off x="5045988" y="3167777"/>
            <a:ext cx="3183731" cy="9015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1612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550"/>
              <a:buFont typeface="Geist"/>
              <a:buNone/>
            </a:pPr>
            <a:r>
              <a:rPr lang="en-US" sz="15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Iekšpusē ir šķidrums un gaiss, apvalks ir biezs – peld okeānā un dīgst tālā krastā</a:t>
            </a:r>
            <a:endParaRPr sz="15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" name="Google Shape;179;p7"/>
          <p:cNvSpPr/>
          <p:nvPr/>
        </p:nvSpPr>
        <p:spPr>
          <a:xfrm>
            <a:off x="4823341" y="4467939"/>
            <a:ext cx="3629025" cy="1534477"/>
          </a:xfrm>
          <a:prstGeom prst="roundRect">
            <a:avLst>
              <a:gd fmla="val 11720" name="adj"/>
            </a:avLst>
          </a:prstGeom>
          <a:solidFill>
            <a:srgbClr val="E5F9F2">
              <a:alpha val="94901"/>
            </a:srgbClr>
          </a:solidFill>
          <a:ln cap="flat" cmpd="sng" w="22850">
            <a:solidFill>
              <a:srgbClr val="B7D5C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p7"/>
          <p:cNvSpPr/>
          <p:nvPr/>
        </p:nvSpPr>
        <p:spPr>
          <a:xfrm>
            <a:off x="5045988" y="4690586"/>
            <a:ext cx="2497693" cy="31218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641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950"/>
              <a:buFont typeface="Arial"/>
              <a:buNone/>
            </a:pPr>
            <a:r>
              <a:rPr b="1" lang="en-US" sz="195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Ūdensroze un grīšļi</a:t>
            </a:r>
            <a:endParaRPr sz="19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Google Shape;181;p7"/>
          <p:cNvSpPr/>
          <p:nvPr/>
        </p:nvSpPr>
        <p:spPr>
          <a:xfrm>
            <a:off x="5045988" y="5178743"/>
            <a:ext cx="3183731" cy="6010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1612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550"/>
              <a:buFont typeface="Geist"/>
              <a:buNone/>
            </a:pPr>
            <a:r>
              <a:rPr lang="en-US" sz="15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Sēklas iekrīt ūdenī un straume tās aiznes tālāk</a:t>
            </a:r>
            <a:endParaRPr sz="15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7"/>
          <p:cNvSpPr/>
          <p:nvPr/>
        </p:nvSpPr>
        <p:spPr>
          <a:xfrm>
            <a:off x="699254" y="6275930"/>
            <a:ext cx="7745492" cy="1085136"/>
          </a:xfrm>
          <a:prstGeom prst="roundRect">
            <a:avLst>
              <a:gd fmla="val 16572" name="adj"/>
            </a:avLst>
          </a:prstGeom>
          <a:solidFill>
            <a:srgbClr val="B3FFE7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83" name="Google Shape;183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99041" y="6564061"/>
            <a:ext cx="249674" cy="199787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7"/>
          <p:cNvSpPr/>
          <p:nvPr/>
        </p:nvSpPr>
        <p:spPr>
          <a:xfrm>
            <a:off x="1348502" y="6501791"/>
            <a:ext cx="6896457" cy="60102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1612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50"/>
              <a:buFont typeface="Geist"/>
              <a:buNone/>
            </a:pPr>
            <a:r>
              <a:rPr b="1" lang="en-US" sz="1550">
                <a:solidFill>
                  <a:srgbClr val="000000"/>
                </a:solidFill>
                <a:latin typeface="Geist"/>
                <a:ea typeface="Geist"/>
                <a:cs typeface="Geist"/>
                <a:sym typeface="Geist"/>
              </a:rPr>
              <a:t>Interesanti:</a:t>
            </a:r>
            <a:r>
              <a:rPr lang="en-US" sz="1550">
                <a:solidFill>
                  <a:srgbClr val="000000"/>
                </a:solidFill>
                <a:latin typeface="Geist"/>
                <a:ea typeface="Geist"/>
                <a:cs typeface="Geist"/>
                <a:sym typeface="Geist"/>
              </a:rPr>
              <a:t> Ūdens straumes var aiznest sēklas ļoti tālu, pat uz citām salām!</a:t>
            </a:r>
            <a:endParaRPr sz="15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8"/>
          <p:cNvSpPr/>
          <p:nvPr/>
        </p:nvSpPr>
        <p:spPr>
          <a:xfrm>
            <a:off x="1704855" y="1222274"/>
            <a:ext cx="3982403" cy="49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3100"/>
              <a:buFont typeface="Arial"/>
              <a:buNone/>
            </a:pPr>
            <a:r>
              <a:rPr b="1" lang="en-US" sz="3100" cap="none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PAŠIZPLATĪŠANĀS</a:t>
            </a:r>
            <a:endParaRPr sz="3100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" name="Google Shape;191;p8"/>
          <p:cNvSpPr/>
          <p:nvPr/>
        </p:nvSpPr>
        <p:spPr>
          <a:xfrm>
            <a:off x="1812012" y="2077283"/>
            <a:ext cx="4051221" cy="2986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7027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1850"/>
              <a:buFont typeface="Arial"/>
              <a:buNone/>
            </a:pPr>
            <a:r>
              <a:rPr b="1" lang="en-US" sz="1850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Augi, kas paši izsviež savas sēklas</a:t>
            </a:r>
            <a:endParaRPr sz="18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8"/>
          <p:cNvSpPr/>
          <p:nvPr/>
        </p:nvSpPr>
        <p:spPr>
          <a:xfrm>
            <a:off x="1819394" y="2692956"/>
            <a:ext cx="1991201" cy="2488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1550"/>
              <a:buFont typeface="Arial"/>
              <a:buNone/>
            </a:pPr>
            <a:r>
              <a:rPr b="1" lang="en-US" sz="1550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Kā tas notiek?</a:t>
            </a:r>
            <a:endParaRPr sz="15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193;p8"/>
          <p:cNvSpPr/>
          <p:nvPr/>
        </p:nvSpPr>
        <p:spPr>
          <a:xfrm>
            <a:off x="1819394" y="3053596"/>
            <a:ext cx="3594378" cy="65079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600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250"/>
              <a:buFont typeface="Geist"/>
              <a:buNone/>
            </a:pPr>
            <a:r>
              <a:rPr lang="en-US" sz="12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Augļiem (bieži pākstīm vai pogaļām) žūstot, tie strauji atveras vai "uzsprāgst". Rodas spēks, kas izmet sēklas vairāku metru attālumā.</a:t>
            </a:r>
            <a:endParaRPr sz="12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p8"/>
          <p:cNvSpPr/>
          <p:nvPr/>
        </p:nvSpPr>
        <p:spPr>
          <a:xfrm>
            <a:off x="1819394" y="3804999"/>
            <a:ext cx="3594378" cy="65079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600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250"/>
              <a:buFont typeface="Geist"/>
              <a:buNone/>
            </a:pPr>
            <a:r>
              <a:rPr b="1" lang="en-US" sz="12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Mehānisms:</a:t>
            </a:r>
            <a:r>
              <a:rPr lang="en-US" sz="12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 Pākstis vai pogaļa savērpjas vai strauji atveras, radot kinētisko enerģiju sēklu izsviešanai.</a:t>
            </a:r>
            <a:endParaRPr sz="12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195" name="Google Shape;195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10012" y="1583174"/>
            <a:ext cx="7008376" cy="3971330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8"/>
          <p:cNvSpPr/>
          <p:nvPr/>
        </p:nvSpPr>
        <p:spPr>
          <a:xfrm>
            <a:off x="1819394" y="5806202"/>
            <a:ext cx="3589258" cy="1083350"/>
          </a:xfrm>
          <a:prstGeom prst="roundRect">
            <a:avLst>
              <a:gd fmla="val 13234" name="adj"/>
            </a:avLst>
          </a:prstGeom>
          <a:solidFill>
            <a:srgbClr val="D1EFE4"/>
          </a:solidFill>
          <a:ln cap="flat" cmpd="sng" w="9525">
            <a:solidFill>
              <a:srgbClr val="B7D5C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8"/>
          <p:cNvSpPr/>
          <p:nvPr/>
        </p:nvSpPr>
        <p:spPr>
          <a:xfrm>
            <a:off x="1986201" y="5973008"/>
            <a:ext cx="1991201" cy="2488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550"/>
              <a:buFont typeface="Arial"/>
              <a:buNone/>
            </a:pPr>
            <a:r>
              <a:rPr b="1" lang="en-US" sz="155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Zirņi un pupas</a:t>
            </a:r>
            <a:endParaRPr sz="15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8"/>
          <p:cNvSpPr/>
          <p:nvPr/>
        </p:nvSpPr>
        <p:spPr>
          <a:xfrm>
            <a:off x="1986201" y="6288881"/>
            <a:ext cx="3255645" cy="43386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600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250"/>
              <a:buFont typeface="Geist"/>
              <a:buNone/>
            </a:pPr>
            <a:r>
              <a:rPr lang="en-US" sz="12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Pākstis savērpjas žūšanas laikā un izmet sēklas</a:t>
            </a:r>
            <a:endParaRPr sz="12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Google Shape;199;p8"/>
          <p:cNvSpPr/>
          <p:nvPr/>
        </p:nvSpPr>
        <p:spPr>
          <a:xfrm>
            <a:off x="5520452" y="5806202"/>
            <a:ext cx="3589258" cy="1083350"/>
          </a:xfrm>
          <a:prstGeom prst="roundRect">
            <a:avLst>
              <a:gd fmla="val 13234" name="adj"/>
            </a:avLst>
          </a:prstGeom>
          <a:solidFill>
            <a:srgbClr val="D1EFE4"/>
          </a:solidFill>
          <a:ln cap="flat" cmpd="sng" w="9525">
            <a:solidFill>
              <a:srgbClr val="B7D5C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p8"/>
          <p:cNvSpPr/>
          <p:nvPr/>
        </p:nvSpPr>
        <p:spPr>
          <a:xfrm>
            <a:off x="5687258" y="5973008"/>
            <a:ext cx="1991201" cy="2488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550"/>
              <a:buFont typeface="Arial"/>
              <a:buNone/>
            </a:pPr>
            <a:r>
              <a:rPr b="1" lang="en-US" sz="155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Spriganes</a:t>
            </a:r>
            <a:endParaRPr sz="15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201;p8"/>
          <p:cNvSpPr/>
          <p:nvPr/>
        </p:nvSpPr>
        <p:spPr>
          <a:xfrm>
            <a:off x="5687258" y="6288881"/>
            <a:ext cx="3255645" cy="43386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600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250"/>
              <a:buFont typeface="Geist"/>
              <a:buNone/>
            </a:pPr>
            <a:r>
              <a:rPr lang="en-US" sz="12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Pogaļa pat pēc viegla pieskāriena strauji atveras un izšauj sēklas</a:t>
            </a:r>
            <a:endParaRPr sz="12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p8"/>
          <p:cNvSpPr/>
          <p:nvPr/>
        </p:nvSpPr>
        <p:spPr>
          <a:xfrm>
            <a:off x="9221510" y="5806202"/>
            <a:ext cx="3589258" cy="1083350"/>
          </a:xfrm>
          <a:prstGeom prst="roundRect">
            <a:avLst>
              <a:gd fmla="val 13234" name="adj"/>
            </a:avLst>
          </a:prstGeom>
          <a:solidFill>
            <a:srgbClr val="D1EFE4"/>
          </a:solidFill>
          <a:ln cap="flat" cmpd="sng" w="9525">
            <a:solidFill>
              <a:srgbClr val="B7D5C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8"/>
          <p:cNvSpPr/>
          <p:nvPr/>
        </p:nvSpPr>
        <p:spPr>
          <a:xfrm>
            <a:off x="9388316" y="5973008"/>
            <a:ext cx="1991201" cy="2488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550"/>
              <a:buFont typeface="Arial"/>
              <a:buNone/>
            </a:pPr>
            <a:r>
              <a:rPr b="1" lang="en-US" sz="155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Atraitnītes</a:t>
            </a:r>
            <a:endParaRPr sz="15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8"/>
          <p:cNvSpPr/>
          <p:nvPr/>
        </p:nvSpPr>
        <p:spPr>
          <a:xfrm>
            <a:off x="9388316" y="6288881"/>
            <a:ext cx="3255645" cy="2169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6000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250"/>
              <a:buFont typeface="Geist"/>
              <a:buNone/>
            </a:pPr>
            <a:r>
              <a:rPr lang="en-US" sz="12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Tās arī spēj "uzsprāgt" un izplatīt sēklas</a:t>
            </a:r>
            <a:endParaRPr sz="12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8"/>
          <p:cNvSpPr/>
          <p:nvPr/>
        </p:nvSpPr>
        <p:spPr>
          <a:xfrm>
            <a:off x="1819394" y="7015401"/>
            <a:ext cx="10991493" cy="765572"/>
          </a:xfrm>
          <a:prstGeom prst="roundRect">
            <a:avLst>
              <a:gd fmla="val 18727" name="adj"/>
            </a:avLst>
          </a:prstGeom>
          <a:solidFill>
            <a:srgbClr val="B3FFE7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206" name="Google Shape;206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78581" y="7235071"/>
            <a:ext cx="199072" cy="159187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8"/>
          <p:cNvSpPr/>
          <p:nvPr/>
        </p:nvSpPr>
        <p:spPr>
          <a:xfrm>
            <a:off x="2336840" y="7166967"/>
            <a:ext cx="10314861" cy="43386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6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50"/>
              <a:buFont typeface="Geist"/>
              <a:buNone/>
            </a:pPr>
            <a:r>
              <a:rPr b="1" lang="en-US" sz="1250">
                <a:solidFill>
                  <a:srgbClr val="000000"/>
                </a:solidFill>
                <a:latin typeface="Geist"/>
                <a:ea typeface="Geist"/>
                <a:cs typeface="Geist"/>
                <a:sym typeface="Geist"/>
              </a:rPr>
              <a:t>Fakts:</a:t>
            </a:r>
            <a:r>
              <a:rPr lang="en-US" sz="1250">
                <a:solidFill>
                  <a:srgbClr val="000000"/>
                </a:solidFill>
                <a:latin typeface="Geist"/>
                <a:ea typeface="Geist"/>
                <a:cs typeface="Geist"/>
                <a:sym typeface="Geist"/>
              </a:rPr>
              <a:t> šos augļus sauc par "veroņiem", jo tie paši atveras. Attālums nav tik liels kā ar vēju vai putniem, bet pietiek, lai sēklas nenokristu tieši blakus mātesaugam.</a:t>
            </a:r>
            <a:endParaRPr sz="12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9"/>
          <p:cNvSpPr/>
          <p:nvPr/>
        </p:nvSpPr>
        <p:spPr>
          <a:xfrm>
            <a:off x="818896" y="565675"/>
            <a:ext cx="12625500" cy="58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3700"/>
              <a:buFont typeface="Arial"/>
              <a:buNone/>
            </a:pPr>
            <a:r>
              <a:rPr b="1" lang="en-US" sz="3700" cap="none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KOPSAVILKUMS: AUGU CEĻOJUMA STRATĒĢIJAS</a:t>
            </a:r>
            <a:endParaRPr sz="3700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" name="Google Shape;214;p9"/>
          <p:cNvSpPr/>
          <p:nvPr/>
        </p:nvSpPr>
        <p:spPr>
          <a:xfrm>
            <a:off x="818912" y="1466612"/>
            <a:ext cx="12992457" cy="27551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8275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450"/>
              <a:buFont typeface="Geist"/>
              <a:buNone/>
            </a:pPr>
            <a:r>
              <a:rPr lang="en-US" sz="14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Augi ir izstrādājuši dažādas stratēģijas izdzīvošanai un savu pēcnācēju izplatīšanai.</a:t>
            </a:r>
            <a:endParaRPr sz="14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215" name="Google Shape;215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18912" y="1917859"/>
            <a:ext cx="2233136" cy="2233136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p9"/>
          <p:cNvSpPr/>
          <p:nvPr/>
        </p:nvSpPr>
        <p:spPr>
          <a:xfrm>
            <a:off x="818912" y="4346377"/>
            <a:ext cx="2353628" cy="2942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324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850"/>
              <a:buFont typeface="Arial"/>
              <a:buNone/>
            </a:pPr>
            <a:r>
              <a:rPr b="1" lang="en-US" sz="185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Vējš</a:t>
            </a:r>
            <a:endParaRPr sz="18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9"/>
          <p:cNvSpPr/>
          <p:nvPr/>
        </p:nvSpPr>
        <p:spPr>
          <a:xfrm>
            <a:off x="818912" y="4734282"/>
            <a:ext cx="3101578" cy="10022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8275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450"/>
              <a:buFont typeface="Geist"/>
              <a:buNone/>
            </a:pPr>
            <a:r>
              <a:rPr lang="en-US" sz="14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Kļavas, liepas, pienenes – vieglas sēklas ar lidspārniem vai «izpletņiem»</a:t>
            </a:r>
            <a:endParaRPr sz="14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218" name="Google Shape;218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115872" y="1917859"/>
            <a:ext cx="2233136" cy="2233136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9"/>
          <p:cNvSpPr/>
          <p:nvPr/>
        </p:nvSpPr>
        <p:spPr>
          <a:xfrm>
            <a:off x="4115872" y="4346377"/>
            <a:ext cx="2353628" cy="2942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324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850"/>
              <a:buFont typeface="Arial"/>
              <a:buNone/>
            </a:pPr>
            <a:r>
              <a:rPr b="1" lang="en-US" sz="185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Dzīvnieki</a:t>
            </a:r>
            <a:endParaRPr sz="18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p9"/>
          <p:cNvSpPr/>
          <p:nvPr/>
        </p:nvSpPr>
        <p:spPr>
          <a:xfrm>
            <a:off x="4115872" y="4734282"/>
            <a:ext cx="3101578" cy="55102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8275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450"/>
              <a:buFont typeface="Geist"/>
              <a:buNone/>
            </a:pPr>
            <a:r>
              <a:rPr lang="en-US" sz="14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Ogas, ķirši, dadži – sulīgi augļi vai āķīši pieķeršanai</a:t>
            </a:r>
            <a:endParaRPr sz="14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221" name="Google Shape;221;p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412831" y="1917859"/>
            <a:ext cx="2233136" cy="2233136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9"/>
          <p:cNvSpPr/>
          <p:nvPr/>
        </p:nvSpPr>
        <p:spPr>
          <a:xfrm>
            <a:off x="7412831" y="4346377"/>
            <a:ext cx="2353628" cy="2942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324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850"/>
              <a:buFont typeface="Arial"/>
              <a:buNone/>
            </a:pPr>
            <a:r>
              <a:rPr b="1" lang="en-US" sz="185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Ūdens</a:t>
            </a:r>
            <a:endParaRPr sz="18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" name="Google Shape;223;p9"/>
          <p:cNvSpPr/>
          <p:nvPr/>
        </p:nvSpPr>
        <p:spPr>
          <a:xfrm>
            <a:off x="7412831" y="4734282"/>
            <a:ext cx="3101578" cy="8265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8275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450"/>
              <a:buFont typeface="Geist"/>
              <a:buNone/>
            </a:pPr>
            <a:r>
              <a:rPr lang="en-US" sz="14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Kokosrieksti, ūdensrozes – peldošas sēklas ar ūdensnecaurlaidīgu apvalku</a:t>
            </a:r>
            <a:endParaRPr sz="14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224" name="Google Shape;224;p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709791" y="1917859"/>
            <a:ext cx="2233136" cy="2233136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9"/>
          <p:cNvSpPr/>
          <p:nvPr/>
        </p:nvSpPr>
        <p:spPr>
          <a:xfrm>
            <a:off x="10709791" y="4346377"/>
            <a:ext cx="2353628" cy="2942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324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850"/>
              <a:buFont typeface="Arial"/>
              <a:buNone/>
            </a:pPr>
            <a:r>
              <a:rPr b="1" lang="en-US" sz="1850">
                <a:solidFill>
                  <a:srgbClr val="4B4A4A"/>
                </a:solidFill>
                <a:latin typeface="Arial"/>
                <a:ea typeface="Arial"/>
                <a:cs typeface="Arial"/>
                <a:sym typeface="Arial"/>
              </a:rPr>
              <a:t>Pašizplatīšanās</a:t>
            </a:r>
            <a:endParaRPr sz="18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" name="Google Shape;226;p9"/>
          <p:cNvSpPr/>
          <p:nvPr/>
        </p:nvSpPr>
        <p:spPr>
          <a:xfrm>
            <a:off x="10709791" y="4734282"/>
            <a:ext cx="3101578" cy="55102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8275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450"/>
              <a:buFont typeface="Geist"/>
              <a:buNone/>
            </a:pPr>
            <a:r>
              <a:rPr lang="en-US" sz="14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Spriganes, zirņi – augļi paši "uzsprāgst" un izmet sēklas</a:t>
            </a:r>
            <a:endParaRPr sz="14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" name="Google Shape;227;p9"/>
          <p:cNvSpPr/>
          <p:nvPr/>
        </p:nvSpPr>
        <p:spPr>
          <a:xfrm>
            <a:off x="818912" y="5892760"/>
            <a:ext cx="2901196" cy="2942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324"/>
              </a:lnSpc>
              <a:spcBef>
                <a:spcPts val="0"/>
              </a:spcBef>
              <a:spcAft>
                <a:spcPts val="0"/>
              </a:spcAft>
              <a:buClr>
                <a:srgbClr val="006747"/>
              </a:buClr>
              <a:buSzPts val="1850"/>
              <a:buFont typeface="Arial"/>
              <a:buNone/>
            </a:pPr>
            <a:r>
              <a:rPr b="1" lang="en-US" sz="1850">
                <a:solidFill>
                  <a:srgbClr val="006747"/>
                </a:solidFill>
                <a:latin typeface="Arial"/>
                <a:ea typeface="Arial"/>
                <a:cs typeface="Arial"/>
                <a:sym typeface="Arial"/>
              </a:rPr>
              <a:t>Katras metodes īpašības</a:t>
            </a:r>
            <a:endParaRPr sz="18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" name="Google Shape;228;p9"/>
          <p:cNvSpPr/>
          <p:nvPr/>
        </p:nvSpPr>
        <p:spPr>
          <a:xfrm>
            <a:off x="818912" y="6343174"/>
            <a:ext cx="6266498" cy="11027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48275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450"/>
              <a:buFont typeface="Geist"/>
              <a:buChar char="•"/>
            </a:pPr>
            <a:r>
              <a:rPr lang="en-US" sz="14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Vējš – tāls ceļojums, daudz sēklu</a:t>
            </a:r>
            <a:endParaRPr sz="14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48275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450"/>
              <a:buFont typeface="Geist"/>
              <a:buChar char="•"/>
            </a:pPr>
            <a:r>
              <a:rPr lang="en-US" sz="14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Dzīvnieki – barība sēklām</a:t>
            </a:r>
            <a:endParaRPr sz="14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48275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450"/>
              <a:buFont typeface="Geist"/>
              <a:buChar char="•"/>
            </a:pPr>
            <a:r>
              <a:rPr lang="en-US" sz="14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Ūdens – ļoti tāls attālums</a:t>
            </a:r>
            <a:endParaRPr sz="14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48275"/>
              </a:lnSpc>
              <a:spcBef>
                <a:spcPts val="0"/>
              </a:spcBef>
              <a:spcAft>
                <a:spcPts val="0"/>
              </a:spcAft>
              <a:buClr>
                <a:srgbClr val="4B4A4A"/>
              </a:buClr>
              <a:buSzPts val="1450"/>
              <a:buFont typeface="Geist"/>
              <a:buChar char="•"/>
            </a:pPr>
            <a:r>
              <a:rPr lang="en-US" sz="1450">
                <a:solidFill>
                  <a:srgbClr val="4B4A4A"/>
                </a:solidFill>
                <a:latin typeface="Geist"/>
                <a:ea typeface="Geist"/>
                <a:cs typeface="Geist"/>
                <a:sym typeface="Geist"/>
              </a:rPr>
              <a:t>Pašizplatīšanās – autonomija</a:t>
            </a:r>
            <a:endParaRPr sz="14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" name="Google Shape;229;p9"/>
          <p:cNvSpPr/>
          <p:nvPr/>
        </p:nvSpPr>
        <p:spPr>
          <a:xfrm>
            <a:off x="7552373" y="5912287"/>
            <a:ext cx="6266498" cy="988933"/>
          </a:xfrm>
          <a:prstGeom prst="roundRect">
            <a:avLst>
              <a:gd fmla="val 17136" name="adj"/>
            </a:avLst>
          </a:prstGeom>
          <a:solidFill>
            <a:srgbClr val="B3FFE7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preencoded.png" id="230" name="Google Shape;230;p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740610" y="6188512"/>
            <a:ext cx="235268" cy="188238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9"/>
          <p:cNvSpPr/>
          <p:nvPr/>
        </p:nvSpPr>
        <p:spPr>
          <a:xfrm>
            <a:off x="8164116" y="6115526"/>
            <a:ext cx="5466517" cy="55102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827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50"/>
              <a:buFont typeface="Geist"/>
              <a:buNone/>
            </a:pPr>
            <a:r>
              <a:rPr b="1" lang="en-US" sz="1450">
                <a:solidFill>
                  <a:srgbClr val="000000"/>
                </a:solidFill>
                <a:latin typeface="Geist"/>
                <a:ea typeface="Geist"/>
                <a:cs typeface="Geist"/>
                <a:sym typeface="Geist"/>
              </a:rPr>
              <a:t>Galvenais:</a:t>
            </a:r>
            <a:r>
              <a:rPr lang="en-US" sz="1450">
                <a:solidFill>
                  <a:srgbClr val="000000"/>
                </a:solidFill>
                <a:latin typeface="Geist"/>
                <a:ea typeface="Geist"/>
                <a:cs typeface="Geist"/>
                <a:sym typeface="Geist"/>
              </a:rPr>
              <a:t> Katrai metodei ir savi specifiski augļa un sēklas pielāgojumi, kas nodrošina izplatīšanos.</a:t>
            </a:r>
            <a:endParaRPr sz="14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2026-02-02T10:43:09Z</dcterms:created>
  <dc:creator>User001</dc:creator>
</cp:coreProperties>
</file>