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handoutMasterIdLst>
    <p:handoutMasterId r:id="rId18"/>
  </p:handoutMasterIdLst>
  <p:sldIdLst>
    <p:sldId id="256" r:id="rId2"/>
    <p:sldId id="329" r:id="rId3"/>
    <p:sldId id="332" r:id="rId4"/>
    <p:sldId id="334" r:id="rId5"/>
    <p:sldId id="294" r:id="rId6"/>
    <p:sldId id="330" r:id="rId7"/>
    <p:sldId id="331" r:id="rId8"/>
    <p:sldId id="342" r:id="rId9"/>
    <p:sldId id="335" r:id="rId10"/>
    <p:sldId id="337" r:id="rId11"/>
    <p:sldId id="341" r:id="rId12"/>
    <p:sldId id="343" r:id="rId13"/>
    <p:sldId id="340" r:id="rId14"/>
    <p:sldId id="338" r:id="rId15"/>
    <p:sldId id="339" r:id="rId16"/>
  </p:sldIdLst>
  <p:sldSz cx="9144000" cy="6858000" type="screen4x3"/>
  <p:notesSz cx="6670675" cy="97774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5FAA"/>
    <a:srgbClr val="135FAB"/>
    <a:srgbClr val="FF5D30"/>
    <a:srgbClr val="FF9002"/>
    <a:srgbClr val="003560"/>
    <a:srgbClr val="FF9F00"/>
    <a:srgbClr val="00ADEF"/>
    <a:srgbClr val="FFFBCE"/>
    <a:srgbClr val="FFFFFF"/>
    <a:srgbClr val="A688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87" autoAdjust="0"/>
    <p:restoredTop sz="95487" autoAdjust="0"/>
  </p:normalViewPr>
  <p:slideViewPr>
    <p:cSldViewPr snapToGrid="0">
      <p:cViewPr varScale="1">
        <p:scale>
          <a:sx n="115" d="100"/>
          <a:sy n="115" d="100"/>
        </p:scale>
        <p:origin x="150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1353" cy="489497"/>
          </a:xfrm>
          <a:prstGeom prst="rect">
            <a:avLst/>
          </a:prstGeom>
        </p:spPr>
        <p:txBody>
          <a:bodyPr vert="horz" lIns="89931" tIns="44966" rIns="89931" bIns="44966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765" y="0"/>
            <a:ext cx="2891353" cy="489497"/>
          </a:xfrm>
          <a:prstGeom prst="rect">
            <a:avLst/>
          </a:prstGeom>
        </p:spPr>
        <p:txBody>
          <a:bodyPr vert="horz" lIns="89931" tIns="44966" rIns="89931" bIns="44966" rtlCol="0"/>
          <a:lstStyle>
            <a:lvl1pPr algn="r">
              <a:defRPr sz="1200"/>
            </a:lvl1pPr>
          </a:lstStyle>
          <a:p>
            <a:fld id="{19D549AA-8488-4FCA-8EDD-2BBD495E27AC}" type="datetimeFigureOut">
              <a:rPr lang="lv-LV" smtClean="0"/>
              <a:pPr/>
              <a:t>03.12.2024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86353"/>
            <a:ext cx="2891353" cy="489497"/>
          </a:xfrm>
          <a:prstGeom prst="rect">
            <a:avLst/>
          </a:prstGeom>
        </p:spPr>
        <p:txBody>
          <a:bodyPr vert="horz" lIns="89931" tIns="44966" rIns="89931" bIns="44966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765" y="9286353"/>
            <a:ext cx="2891353" cy="489497"/>
          </a:xfrm>
          <a:prstGeom prst="rect">
            <a:avLst/>
          </a:prstGeom>
        </p:spPr>
        <p:txBody>
          <a:bodyPr vert="horz" lIns="89931" tIns="44966" rIns="89931" bIns="44966" rtlCol="0" anchor="b"/>
          <a:lstStyle>
            <a:lvl1pPr algn="r">
              <a:defRPr sz="1200"/>
            </a:lvl1pPr>
          </a:lstStyle>
          <a:p>
            <a:fld id="{284B5CB4-0D02-4C17-A004-45FB668DF6CD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67542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26" cy="490569"/>
          </a:xfrm>
          <a:prstGeom prst="rect">
            <a:avLst/>
          </a:prstGeom>
        </p:spPr>
        <p:txBody>
          <a:bodyPr vert="horz" lIns="89931" tIns="44966" rIns="89931" bIns="44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506" y="0"/>
            <a:ext cx="2890626" cy="490569"/>
          </a:xfrm>
          <a:prstGeom prst="rect">
            <a:avLst/>
          </a:prstGeom>
        </p:spPr>
        <p:txBody>
          <a:bodyPr vert="horz" lIns="89931" tIns="44966" rIns="89931" bIns="44966" rtlCol="0"/>
          <a:lstStyle>
            <a:lvl1pPr algn="r">
              <a:defRPr sz="1200"/>
            </a:lvl1pPr>
          </a:lstStyle>
          <a:p>
            <a:fld id="{073BF474-C2D0-4922-8C60-D21FE1588B4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1220788"/>
            <a:ext cx="4400550" cy="3302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931" tIns="44966" rIns="89931" bIns="44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7068" y="4705381"/>
            <a:ext cx="5336540" cy="3849856"/>
          </a:xfrm>
          <a:prstGeom prst="rect">
            <a:avLst/>
          </a:prstGeom>
        </p:spPr>
        <p:txBody>
          <a:bodyPr vert="horz" lIns="89931" tIns="44966" rIns="89931" bIns="44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6847"/>
            <a:ext cx="2890626" cy="490568"/>
          </a:xfrm>
          <a:prstGeom prst="rect">
            <a:avLst/>
          </a:prstGeom>
        </p:spPr>
        <p:txBody>
          <a:bodyPr vert="horz" lIns="89931" tIns="44966" rIns="89931" bIns="44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506" y="9286847"/>
            <a:ext cx="2890626" cy="490568"/>
          </a:xfrm>
          <a:prstGeom prst="rect">
            <a:avLst/>
          </a:prstGeom>
        </p:spPr>
        <p:txBody>
          <a:bodyPr vert="horz" lIns="89931" tIns="44966" rIns="89931" bIns="44966" rtlCol="0" anchor="b"/>
          <a:lstStyle>
            <a:lvl1pPr algn="r">
              <a:defRPr sz="1200"/>
            </a:lvl1pPr>
          </a:lstStyle>
          <a:p>
            <a:fld id="{3F2D9C5C-B757-4F04-9327-DEBD74BD38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080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5063" y="1220788"/>
            <a:ext cx="4400550" cy="3302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D9C5C-B757-4F04-9327-DEBD74BD385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50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4FDB-00ED-48F2-9842-DBA8D2BBED31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E374-B25D-485B-8A08-D0F989180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869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4FDB-00ED-48F2-9842-DBA8D2BBED31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E374-B25D-485B-8A08-D0F989180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07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4FDB-00ED-48F2-9842-DBA8D2BBED31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E374-B25D-485B-8A08-D0F989180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641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4FDB-00ED-48F2-9842-DBA8D2BBED31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E374-B25D-485B-8A08-D0F989180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649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4FDB-00ED-48F2-9842-DBA8D2BBED31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E374-B25D-485B-8A08-D0F989180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8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4FDB-00ED-48F2-9842-DBA8D2BBED31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E374-B25D-485B-8A08-D0F989180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71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4FDB-00ED-48F2-9842-DBA8D2BBED31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E374-B25D-485B-8A08-D0F989180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750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4FDB-00ED-48F2-9842-DBA8D2BBED31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E374-B25D-485B-8A08-D0F989180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10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4FDB-00ED-48F2-9842-DBA8D2BBED31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E374-B25D-485B-8A08-D0F989180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401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4FDB-00ED-48F2-9842-DBA8D2BBED31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E374-B25D-485B-8A08-D0F989180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035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4FDB-00ED-48F2-9842-DBA8D2BBED31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E374-B25D-485B-8A08-D0F989180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78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F4FDB-00ED-48F2-9842-DBA8D2BBED31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7E374-B25D-485B-8A08-D0F989180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985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ssc@du.lv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.lv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5232" y="919480"/>
            <a:ext cx="1113536" cy="15506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015232" y="-11399"/>
            <a:ext cx="1113536" cy="77530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0" y="6639722"/>
            <a:ext cx="9144000" cy="218278"/>
            <a:chOff x="-590500" y="6515504"/>
            <a:chExt cx="12782500" cy="355600"/>
          </a:xfrm>
        </p:grpSpPr>
        <p:sp>
          <p:nvSpPr>
            <p:cNvPr id="9" name="Rectangle 8"/>
            <p:cNvSpPr/>
            <p:nvPr/>
          </p:nvSpPr>
          <p:spPr>
            <a:xfrm>
              <a:off x="-590500" y="6515504"/>
              <a:ext cx="3195625" cy="355600"/>
            </a:xfrm>
            <a:prstGeom prst="rect">
              <a:avLst/>
            </a:prstGeom>
            <a:solidFill>
              <a:srgbClr val="115F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605125" y="6515504"/>
              <a:ext cx="3195625" cy="355600"/>
            </a:xfrm>
            <a:prstGeom prst="rect">
              <a:avLst/>
            </a:prstGeom>
            <a:solidFill>
              <a:srgbClr val="FFFB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800750" y="6515504"/>
              <a:ext cx="3195625" cy="355600"/>
            </a:xfrm>
            <a:prstGeom prst="rect">
              <a:avLst/>
            </a:prstGeom>
            <a:solidFill>
              <a:srgbClr val="FF9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8996375" y="6515504"/>
              <a:ext cx="3195625" cy="355600"/>
            </a:xfrm>
            <a:prstGeom prst="rect">
              <a:avLst/>
            </a:prstGeom>
            <a:solidFill>
              <a:srgbClr val="00AD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226219" y="3070157"/>
            <a:ext cx="66915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800" b="1" dirty="0" smtClean="0">
                <a:solidFill>
                  <a:srgbClr val="003560"/>
                </a:solidFill>
              </a:rPr>
              <a:t>STUDIJU UZSĀKŠANA </a:t>
            </a:r>
          </a:p>
          <a:p>
            <a:pPr algn="ctr"/>
            <a:r>
              <a:rPr lang="lv-LV" sz="2800" b="1" dirty="0" smtClean="0">
                <a:solidFill>
                  <a:srgbClr val="003560"/>
                </a:solidFill>
              </a:rPr>
              <a:t>VĒLĀKOS STUDIJU POSMOS </a:t>
            </a:r>
          </a:p>
          <a:p>
            <a:pPr algn="ctr"/>
            <a:r>
              <a:rPr lang="en-GB" sz="2800" b="1" dirty="0" smtClean="0">
                <a:solidFill>
                  <a:srgbClr val="003560"/>
                </a:solidFill>
              </a:rPr>
              <a:t>D</a:t>
            </a:r>
            <a:r>
              <a:rPr lang="lv-LV" sz="2800" b="1" dirty="0">
                <a:solidFill>
                  <a:srgbClr val="003560"/>
                </a:solidFill>
              </a:rPr>
              <a:t>AUGAVPILS UNIVERSITĀT</a:t>
            </a:r>
            <a:r>
              <a:rPr lang="en-GB" sz="2800" b="1" dirty="0">
                <a:solidFill>
                  <a:srgbClr val="003560"/>
                </a:solidFill>
              </a:rPr>
              <a:t>Ē</a:t>
            </a:r>
          </a:p>
        </p:txBody>
      </p:sp>
    </p:spTree>
    <p:extLst>
      <p:ext uri="{BB962C8B-B14F-4D97-AF65-F5344CB8AC3E}">
        <p14:creationId xmlns:p14="http://schemas.microsoft.com/office/powerpoint/2010/main" val="3834320890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24568" y="1708727"/>
            <a:ext cx="6988901" cy="42478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KUR IESNIEGT IESNIEGUMU</a:t>
            </a:r>
            <a:r>
              <a:rPr lang="en-GB" b="1" dirty="0" smtClean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endParaRPr lang="en-GB" sz="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115FAA"/>
                </a:solidFill>
              </a:rPr>
              <a:t>PAPĪRA </a:t>
            </a:r>
            <a:r>
              <a:rPr lang="en-GB" b="1" dirty="0">
                <a:solidFill>
                  <a:srgbClr val="115FAA"/>
                </a:solidFill>
              </a:rPr>
              <a:t>FORMĀTĀ</a:t>
            </a:r>
            <a:r>
              <a:rPr lang="en-GB" dirty="0"/>
              <a:t> 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DU </a:t>
            </a:r>
            <a:r>
              <a:rPr lang="en-GB" dirty="0" err="1"/>
              <a:t>Studējošo</a:t>
            </a:r>
            <a:r>
              <a:rPr lang="en-GB" dirty="0"/>
              <a:t> </a:t>
            </a:r>
            <a:r>
              <a:rPr lang="en-GB" dirty="0" err="1"/>
              <a:t>servisa</a:t>
            </a:r>
            <a:r>
              <a:rPr lang="en-GB" dirty="0"/>
              <a:t> </a:t>
            </a:r>
            <a:r>
              <a:rPr lang="en-GB" dirty="0" err="1"/>
              <a:t>centrā</a:t>
            </a:r>
            <a:r>
              <a:rPr lang="en-GB" dirty="0"/>
              <a:t> (</a:t>
            </a:r>
            <a:r>
              <a:rPr lang="en-GB" dirty="0" err="1"/>
              <a:t>Daugavpilī</a:t>
            </a:r>
            <a:r>
              <a:rPr lang="en-GB" dirty="0"/>
              <a:t>, </a:t>
            </a:r>
            <a:r>
              <a:rPr lang="en-GB" dirty="0" err="1"/>
              <a:t>Vienības</a:t>
            </a:r>
            <a:r>
              <a:rPr lang="en-GB" dirty="0"/>
              <a:t> </a:t>
            </a:r>
            <a:r>
              <a:rPr lang="en-GB" dirty="0" err="1"/>
              <a:t>ielā</a:t>
            </a:r>
            <a:r>
              <a:rPr lang="en-GB" dirty="0"/>
              <a:t> </a:t>
            </a:r>
            <a:r>
              <a:rPr lang="en-GB" dirty="0" smtClean="0"/>
              <a:t>13, 125.kab</a:t>
            </a:r>
            <a:r>
              <a:rPr lang="en-GB" dirty="0"/>
              <a:t>. </a:t>
            </a:r>
            <a:r>
              <a:rPr lang="en-GB" dirty="0" err="1"/>
              <a:t>vai</a:t>
            </a:r>
            <a:r>
              <a:rPr lang="en-GB" dirty="0"/>
              <a:t> 128.kab.)</a:t>
            </a:r>
            <a:br>
              <a:rPr lang="en-GB" dirty="0"/>
            </a:br>
            <a:r>
              <a:rPr lang="en-GB" dirty="0">
                <a:solidFill>
                  <a:srgbClr val="FF0000"/>
                </a:solidFill>
              </a:rPr>
              <a:t/>
            </a:r>
            <a:br>
              <a:rPr lang="en-GB" dirty="0">
                <a:solidFill>
                  <a:srgbClr val="FF0000"/>
                </a:solidFill>
              </a:rPr>
            </a:br>
            <a:r>
              <a:rPr lang="en-GB" b="1" dirty="0">
                <a:solidFill>
                  <a:srgbClr val="FF0000"/>
                </a:solidFill>
              </a:rPr>
              <a:t>VAI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b="1" dirty="0">
                <a:solidFill>
                  <a:srgbClr val="135FAB"/>
                </a:solidFill>
              </a:rPr>
              <a:t>ELEKTRONISKA DOKUMENTA FORMĀ</a:t>
            </a:r>
            <a:r>
              <a:rPr lang="en-GB" dirty="0"/>
              <a:t>, </a:t>
            </a:r>
            <a:endParaRPr lang="en-GB" dirty="0" smtClean="0"/>
          </a:p>
          <a:p>
            <a:pPr marL="0" indent="0">
              <a:buNone/>
            </a:pPr>
            <a:r>
              <a:rPr lang="en-GB" dirty="0" err="1" smtClean="0"/>
              <a:t>sūtot</a:t>
            </a:r>
            <a:r>
              <a:rPr lang="en-GB" dirty="0" smtClean="0"/>
              <a:t> </a:t>
            </a:r>
            <a:r>
              <a:rPr lang="en-GB" dirty="0" err="1"/>
              <a:t>uz</a:t>
            </a:r>
            <a:r>
              <a:rPr lang="en-GB" dirty="0"/>
              <a:t> e-</a:t>
            </a:r>
            <a:r>
              <a:rPr lang="en-GB" dirty="0" err="1"/>
              <a:t>pastu</a:t>
            </a:r>
            <a:r>
              <a:rPr lang="en-GB" dirty="0"/>
              <a:t> </a:t>
            </a:r>
            <a:r>
              <a:rPr lang="en-GB" dirty="0">
                <a:hlinkClick r:id="rId2"/>
              </a:rPr>
              <a:t>ssc@du.lv</a:t>
            </a:r>
            <a:r>
              <a:rPr lang="en-GB" dirty="0"/>
              <a:t>, </a:t>
            </a:r>
            <a:r>
              <a:rPr lang="en-GB" dirty="0" err="1"/>
              <a:t>parakstot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drošu</a:t>
            </a:r>
            <a:r>
              <a:rPr lang="en-GB" dirty="0"/>
              <a:t> </a:t>
            </a:r>
            <a:r>
              <a:rPr lang="en-GB" dirty="0" err="1"/>
              <a:t>elektronisko</a:t>
            </a:r>
            <a:r>
              <a:rPr lang="en-GB" dirty="0"/>
              <a:t> </a:t>
            </a:r>
            <a:r>
              <a:rPr lang="en-GB" dirty="0" err="1"/>
              <a:t>parakstu</a:t>
            </a:r>
            <a:r>
              <a:rPr lang="en-GB" dirty="0"/>
              <a:t> (ID </a:t>
            </a:r>
            <a:r>
              <a:rPr lang="en-GB" dirty="0" err="1"/>
              <a:t>karte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parakstiem</a:t>
            </a:r>
            <a:r>
              <a:rPr lang="en-GB" dirty="0"/>
              <a:t> </a:t>
            </a:r>
            <a:r>
              <a:rPr lang="en-GB" dirty="0" err="1"/>
              <a:t>vai</a:t>
            </a:r>
            <a:r>
              <a:rPr lang="en-GB" dirty="0"/>
              <a:t> e-mobile).</a:t>
            </a:r>
            <a:br>
              <a:rPr lang="en-GB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6" y="460980"/>
            <a:ext cx="772668" cy="10759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356" y="1"/>
            <a:ext cx="77266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0" name="Rectangle 9"/>
          <p:cNvSpPr/>
          <p:nvPr/>
        </p:nvSpPr>
        <p:spPr>
          <a:xfrm flipV="1">
            <a:off x="133356" y="1708727"/>
            <a:ext cx="772668" cy="51492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1240699" y="365126"/>
            <a:ext cx="750626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5D30"/>
                </a:solidFill>
              </a:rPr>
              <a:t>4) IESNIEGT IESNIEGUMU UN PIELIKUMOS MINĒTOS DOKUMENTUS</a:t>
            </a:r>
          </a:p>
          <a:p>
            <a:pPr algn="ctr"/>
            <a:endParaRPr lang="en-GB" sz="1000" b="1" dirty="0" smtClean="0">
              <a:solidFill>
                <a:srgbClr val="135FA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665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62977" y="2273992"/>
            <a:ext cx="7198885" cy="28715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6" y="460980"/>
            <a:ext cx="772668" cy="10759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356" y="1"/>
            <a:ext cx="77266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0" name="Rectangle 9"/>
          <p:cNvSpPr/>
          <p:nvPr/>
        </p:nvSpPr>
        <p:spPr>
          <a:xfrm flipV="1">
            <a:off x="133356" y="1708727"/>
            <a:ext cx="772668" cy="51492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1309285" y="414295"/>
            <a:ext cx="75062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5D30"/>
                </a:solidFill>
              </a:rPr>
              <a:t>JA IESNIEGUMU PLĀNO IESNIEGT ELEKTRONISKA DOKUMENTA FORMĀ (1)</a:t>
            </a:r>
            <a:endParaRPr lang="en-GB" sz="1000" b="1" dirty="0" smtClean="0">
              <a:solidFill>
                <a:srgbClr val="135FAB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2977" y="1368402"/>
            <a:ext cx="6877050" cy="47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3237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62977" y="2273992"/>
            <a:ext cx="7198885" cy="28715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6" y="460980"/>
            <a:ext cx="772668" cy="10759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356" y="1"/>
            <a:ext cx="77266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0" name="Rectangle 9"/>
          <p:cNvSpPr/>
          <p:nvPr/>
        </p:nvSpPr>
        <p:spPr>
          <a:xfrm flipV="1">
            <a:off x="133356" y="1708727"/>
            <a:ext cx="772668" cy="51492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1309285" y="414295"/>
            <a:ext cx="75062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5D30"/>
                </a:solidFill>
              </a:rPr>
              <a:t>JA IESNIEGUMU PLĀNO IESNIEGT ELEKTRONISKA DOKUMENTA FORMĀ (2)</a:t>
            </a:r>
            <a:endParaRPr lang="en-GB" sz="1000" b="1" dirty="0" smtClean="0">
              <a:solidFill>
                <a:srgbClr val="135FAB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7487" y="1842221"/>
            <a:ext cx="7917007" cy="282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4625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62977" y="2273992"/>
            <a:ext cx="7198885" cy="28715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sz="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2400" b="1" dirty="0" smtClean="0">
                <a:solidFill>
                  <a:srgbClr val="115FAA"/>
                </a:solidFill>
              </a:rPr>
              <a:t>1) </a:t>
            </a:r>
            <a:r>
              <a:rPr lang="en-GB" sz="2400" b="1" dirty="0" err="1" smtClean="0">
                <a:solidFill>
                  <a:srgbClr val="115FAA"/>
                </a:solidFill>
              </a:rPr>
              <a:t>Tiek</a:t>
            </a:r>
            <a:r>
              <a:rPr lang="en-GB" sz="2400" b="1" dirty="0" smtClean="0">
                <a:solidFill>
                  <a:srgbClr val="115FAA"/>
                </a:solidFill>
              </a:rPr>
              <a:t> </a:t>
            </a:r>
            <a:r>
              <a:rPr lang="en-GB" sz="2400" b="1" dirty="0" err="1" smtClean="0">
                <a:solidFill>
                  <a:srgbClr val="115FAA"/>
                </a:solidFill>
              </a:rPr>
              <a:t>gatavots</a:t>
            </a:r>
            <a:r>
              <a:rPr lang="en-GB" sz="2400" b="1" dirty="0" smtClean="0">
                <a:solidFill>
                  <a:srgbClr val="115FAA"/>
                </a:solidFill>
              </a:rPr>
              <a:t> STUDIJU KURSU SALĪDZINĀJUMS</a:t>
            </a:r>
          </a:p>
          <a:p>
            <a:pPr marL="0" indent="0">
              <a:buNone/>
            </a:pPr>
            <a:r>
              <a:rPr lang="en-GB" sz="2400" b="1" dirty="0" smtClean="0">
                <a:solidFill>
                  <a:srgbClr val="115FAA"/>
                </a:solidFill>
              </a:rPr>
              <a:t>2) </a:t>
            </a:r>
            <a:r>
              <a:rPr lang="en-GB" sz="2400" b="1" dirty="0" err="1">
                <a:solidFill>
                  <a:srgbClr val="115FAA"/>
                </a:solidFill>
              </a:rPr>
              <a:t>Tiek</a:t>
            </a:r>
            <a:r>
              <a:rPr lang="en-GB" sz="2400" b="1" dirty="0">
                <a:solidFill>
                  <a:srgbClr val="115FAA"/>
                </a:solidFill>
              </a:rPr>
              <a:t> </a:t>
            </a:r>
            <a:r>
              <a:rPr lang="en-GB" sz="2400" b="1" dirty="0" err="1">
                <a:solidFill>
                  <a:srgbClr val="115FAA"/>
                </a:solidFill>
              </a:rPr>
              <a:t>gatavots</a:t>
            </a:r>
            <a:r>
              <a:rPr lang="en-GB" sz="2400" b="1" dirty="0">
                <a:solidFill>
                  <a:srgbClr val="115FAA"/>
                </a:solidFill>
              </a:rPr>
              <a:t> LĪGUMS </a:t>
            </a:r>
            <a:r>
              <a:rPr lang="en-GB" sz="2400" b="1" dirty="0" smtClean="0">
                <a:solidFill>
                  <a:srgbClr val="115FAA"/>
                </a:solidFill>
              </a:rPr>
              <a:t>PAR STUDIJĀM DU</a:t>
            </a:r>
          </a:p>
          <a:p>
            <a:pPr marL="0" indent="0">
              <a:buNone/>
            </a:pPr>
            <a:r>
              <a:rPr lang="en-GB" sz="2400" b="1" dirty="0" smtClean="0">
                <a:solidFill>
                  <a:srgbClr val="115FAA"/>
                </a:solidFill>
              </a:rPr>
              <a:t>3) </a:t>
            </a:r>
            <a:r>
              <a:rPr lang="en-GB" sz="2400" b="1" dirty="0" err="1" smtClean="0">
                <a:solidFill>
                  <a:srgbClr val="115FAA"/>
                </a:solidFill>
              </a:rPr>
              <a:t>Ar</a:t>
            </a:r>
            <a:r>
              <a:rPr lang="en-GB" sz="2400" b="1" dirty="0" smtClean="0">
                <a:solidFill>
                  <a:srgbClr val="115FAA"/>
                </a:solidFill>
              </a:rPr>
              <a:t> </a:t>
            </a:r>
            <a:r>
              <a:rPr lang="en-GB" sz="2400" b="1" dirty="0" err="1" smtClean="0">
                <a:solidFill>
                  <a:srgbClr val="115FAA"/>
                </a:solidFill>
              </a:rPr>
              <a:t>Jums</a:t>
            </a:r>
            <a:r>
              <a:rPr lang="en-GB" sz="2400" b="1" dirty="0" smtClean="0">
                <a:solidFill>
                  <a:srgbClr val="115FAA"/>
                </a:solidFill>
              </a:rPr>
              <a:t> </a:t>
            </a:r>
            <a:r>
              <a:rPr lang="en-GB" sz="2400" b="1" dirty="0" err="1" smtClean="0">
                <a:solidFill>
                  <a:srgbClr val="115FAA"/>
                </a:solidFill>
              </a:rPr>
              <a:t>sazināsies</a:t>
            </a:r>
            <a:r>
              <a:rPr lang="en-GB" sz="2400" b="1" dirty="0" smtClean="0">
                <a:solidFill>
                  <a:srgbClr val="115FAA"/>
                </a:solidFill>
              </a:rPr>
              <a:t> no DU! </a:t>
            </a:r>
          </a:p>
          <a:p>
            <a:pPr marL="0" indent="0">
              <a:buNone/>
            </a:pPr>
            <a:r>
              <a:rPr lang="en-GB" sz="2400" b="1" dirty="0" err="1" smtClean="0">
                <a:solidFill>
                  <a:srgbClr val="FF5D30"/>
                </a:solidFill>
              </a:rPr>
              <a:t>Sekojam</a:t>
            </a:r>
            <a:r>
              <a:rPr lang="en-GB" sz="2400" b="1" dirty="0" smtClean="0">
                <a:solidFill>
                  <a:srgbClr val="FF5D30"/>
                </a:solidFill>
              </a:rPr>
              <a:t> </a:t>
            </a:r>
            <a:r>
              <a:rPr lang="en-GB" sz="2400" b="1" dirty="0" err="1" smtClean="0">
                <a:solidFill>
                  <a:srgbClr val="FF5D30"/>
                </a:solidFill>
              </a:rPr>
              <a:t>informācijai</a:t>
            </a:r>
            <a:r>
              <a:rPr lang="en-GB" sz="2400" b="1" dirty="0" smtClean="0">
                <a:solidFill>
                  <a:srgbClr val="FF5D30"/>
                </a:solidFill>
              </a:rPr>
              <a:t> </a:t>
            </a:r>
            <a:r>
              <a:rPr lang="en-GB" sz="2400" b="1" dirty="0" err="1" smtClean="0">
                <a:solidFill>
                  <a:srgbClr val="FF5D30"/>
                </a:solidFill>
              </a:rPr>
              <a:t>savā</a:t>
            </a:r>
            <a:r>
              <a:rPr lang="en-GB" sz="2400" b="1" dirty="0" smtClean="0">
                <a:solidFill>
                  <a:srgbClr val="FF5D30"/>
                </a:solidFill>
              </a:rPr>
              <a:t> e-</a:t>
            </a:r>
            <a:r>
              <a:rPr lang="en-GB" sz="2400" b="1" dirty="0" err="1" smtClean="0">
                <a:solidFill>
                  <a:srgbClr val="FF5D30"/>
                </a:solidFill>
              </a:rPr>
              <a:t>pastā</a:t>
            </a:r>
            <a:r>
              <a:rPr lang="en-GB" sz="2400" b="1" dirty="0" smtClean="0">
                <a:solidFill>
                  <a:srgbClr val="FF5D30"/>
                </a:solidFill>
              </a:rPr>
              <a:t>, </a:t>
            </a:r>
            <a:r>
              <a:rPr lang="en-GB" sz="2400" b="1" dirty="0" err="1" smtClean="0">
                <a:solidFill>
                  <a:srgbClr val="FF5D30"/>
                </a:solidFill>
              </a:rPr>
              <a:t>pieņemam</a:t>
            </a:r>
            <a:r>
              <a:rPr lang="en-GB" sz="2400" b="1" dirty="0" smtClean="0">
                <a:solidFill>
                  <a:srgbClr val="FF5D30"/>
                </a:solidFill>
              </a:rPr>
              <a:t> </a:t>
            </a:r>
            <a:r>
              <a:rPr lang="en-GB" sz="2400" b="1" dirty="0" err="1" smtClean="0">
                <a:solidFill>
                  <a:srgbClr val="FF5D30"/>
                </a:solidFill>
              </a:rPr>
              <a:t>zvanus</a:t>
            </a:r>
            <a:r>
              <a:rPr lang="en-GB" sz="2400" b="1" dirty="0" smtClean="0">
                <a:solidFill>
                  <a:srgbClr val="FF5D30"/>
                </a:solidFill>
              </a:rPr>
              <a:t>!</a:t>
            </a:r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6" y="460980"/>
            <a:ext cx="772668" cy="10759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356" y="1"/>
            <a:ext cx="77266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0" name="Rectangle 9"/>
          <p:cNvSpPr/>
          <p:nvPr/>
        </p:nvSpPr>
        <p:spPr>
          <a:xfrm flipV="1">
            <a:off x="133356" y="1708727"/>
            <a:ext cx="772668" cy="51492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1240699" y="764137"/>
            <a:ext cx="750626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5D30"/>
                </a:solidFill>
              </a:rPr>
              <a:t>5) GAIDAM INFORMĀCIJU PAR TĀLĀKĀM DARBĪBĀM NO DAUGAVPILS UNIVERSITĀTES</a:t>
            </a:r>
          </a:p>
          <a:p>
            <a:pPr algn="ctr"/>
            <a:endParaRPr lang="en-GB" sz="1000" b="1" dirty="0" smtClean="0">
              <a:solidFill>
                <a:srgbClr val="135FA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1020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240700" y="2103243"/>
            <a:ext cx="7720420" cy="351246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15FAA"/>
                </a:solidFill>
              </a:rPr>
              <a:t> </a:t>
            </a:r>
            <a:r>
              <a:rPr lang="en-GB" dirty="0" err="1" smtClean="0">
                <a:solidFill>
                  <a:srgbClr val="115FAA"/>
                </a:solidFill>
              </a:rPr>
              <a:t>Tiek</a:t>
            </a:r>
            <a:r>
              <a:rPr lang="en-GB" dirty="0" smtClean="0">
                <a:solidFill>
                  <a:srgbClr val="115FAA"/>
                </a:solidFill>
              </a:rPr>
              <a:t> </a:t>
            </a:r>
            <a:r>
              <a:rPr lang="en-GB" dirty="0" err="1" smtClean="0">
                <a:solidFill>
                  <a:srgbClr val="115FAA"/>
                </a:solidFill>
              </a:rPr>
              <a:t>aprēķināta</a:t>
            </a:r>
            <a:r>
              <a:rPr lang="en-GB" dirty="0" smtClean="0">
                <a:solidFill>
                  <a:srgbClr val="115FAA"/>
                </a:solidFill>
              </a:rPr>
              <a:t> </a:t>
            </a:r>
            <a:r>
              <a:rPr lang="en-GB" dirty="0" err="1" smtClean="0">
                <a:solidFill>
                  <a:srgbClr val="115FAA"/>
                </a:solidFill>
              </a:rPr>
              <a:t>tikai</a:t>
            </a:r>
            <a:r>
              <a:rPr lang="en-GB" dirty="0" smtClean="0">
                <a:solidFill>
                  <a:srgbClr val="115FAA"/>
                </a:solidFill>
              </a:rPr>
              <a:t> par Daugavpils </a:t>
            </a:r>
            <a:r>
              <a:rPr lang="en-GB" dirty="0" err="1" smtClean="0">
                <a:solidFill>
                  <a:srgbClr val="115FAA"/>
                </a:solidFill>
              </a:rPr>
              <a:t>Universitātē</a:t>
            </a:r>
            <a:r>
              <a:rPr lang="en-GB" dirty="0" smtClean="0">
                <a:solidFill>
                  <a:srgbClr val="115FAA"/>
                </a:solidFill>
              </a:rPr>
              <a:t>  </a:t>
            </a:r>
            <a:r>
              <a:rPr lang="en-GB" dirty="0" err="1" smtClean="0">
                <a:solidFill>
                  <a:srgbClr val="115FAA"/>
                </a:solidFill>
              </a:rPr>
              <a:t>apgūstamajiem</a:t>
            </a:r>
            <a:r>
              <a:rPr lang="en-GB" dirty="0" smtClean="0">
                <a:solidFill>
                  <a:srgbClr val="115FAA"/>
                </a:solidFill>
              </a:rPr>
              <a:t> </a:t>
            </a:r>
            <a:r>
              <a:rPr lang="en-GB" dirty="0" err="1" smtClean="0">
                <a:solidFill>
                  <a:srgbClr val="115FAA"/>
                </a:solidFill>
              </a:rPr>
              <a:t>kredītpunktiem</a:t>
            </a:r>
            <a:endParaRPr lang="en-GB" dirty="0" smtClean="0">
              <a:solidFill>
                <a:srgbClr val="115FAA"/>
              </a:solidFill>
            </a:endParaRPr>
          </a:p>
          <a:p>
            <a:pPr marL="0" indent="0">
              <a:buNone/>
            </a:pPr>
            <a:r>
              <a:rPr lang="en-GB" dirty="0" err="1" smtClean="0"/>
              <a:t>Studiju</a:t>
            </a:r>
            <a:r>
              <a:rPr lang="en-GB" dirty="0" smtClean="0"/>
              <a:t> </a:t>
            </a:r>
            <a:r>
              <a:rPr lang="en-GB" dirty="0" err="1" smtClean="0"/>
              <a:t>maksa</a:t>
            </a:r>
            <a:r>
              <a:rPr lang="en-GB" dirty="0" smtClean="0"/>
              <a:t> 2024./2025.st.g. </a:t>
            </a:r>
            <a:r>
              <a:rPr lang="en-GB" dirty="0" err="1" smtClean="0"/>
              <a:t>imatrikulētajiem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6" y="460980"/>
            <a:ext cx="772668" cy="10759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356" y="1"/>
            <a:ext cx="77266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0" name="Rectangle 9"/>
          <p:cNvSpPr/>
          <p:nvPr/>
        </p:nvSpPr>
        <p:spPr>
          <a:xfrm flipV="1">
            <a:off x="133356" y="1708727"/>
            <a:ext cx="772668" cy="51492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1240699" y="940203"/>
            <a:ext cx="75062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/>
              <a:t>STUDIJU MAKSA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0699" y="3635638"/>
            <a:ext cx="7506268" cy="44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9311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6" y="460980"/>
            <a:ext cx="772668" cy="10759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356" y="1"/>
            <a:ext cx="77266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0" name="Rectangle 9"/>
          <p:cNvSpPr/>
          <p:nvPr/>
        </p:nvSpPr>
        <p:spPr>
          <a:xfrm flipV="1">
            <a:off x="133356" y="1708727"/>
            <a:ext cx="772668" cy="51492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Прямоугольник 1"/>
          <p:cNvSpPr/>
          <p:nvPr/>
        </p:nvSpPr>
        <p:spPr>
          <a:xfrm>
            <a:off x="1082757" y="2559392"/>
            <a:ext cx="75062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115FAA"/>
                </a:solidFill>
              </a:rPr>
              <a:t>PALDIES PAR UZMANĪBU!</a:t>
            </a:r>
          </a:p>
        </p:txBody>
      </p:sp>
    </p:spTree>
    <p:extLst>
      <p:ext uri="{BB962C8B-B14F-4D97-AF65-F5344CB8AC3E}">
        <p14:creationId xmlns:p14="http://schemas.microsoft.com/office/powerpoint/2010/main" val="14701976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253886" y="618121"/>
            <a:ext cx="7715545" cy="62398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v-LV" sz="2000" dirty="0" smtClean="0"/>
              <a:t>DU </a:t>
            </a:r>
            <a:r>
              <a:rPr lang="lv-LV" sz="2000" dirty="0"/>
              <a:t>mājas lapā </a:t>
            </a:r>
            <a:r>
              <a:rPr lang="lv-LV" sz="2000" dirty="0" smtClean="0">
                <a:hlinkClick r:id="rId2"/>
              </a:rPr>
              <a:t>www.du.lv</a:t>
            </a:r>
            <a:r>
              <a:rPr lang="lv-LV" sz="2000" dirty="0" smtClean="0"/>
              <a:t> ir </a:t>
            </a:r>
            <a:r>
              <a:rPr lang="lv-LV" sz="2000" dirty="0"/>
              <a:t>pieejama </a:t>
            </a:r>
          </a:p>
          <a:p>
            <a:pPr marL="0" indent="0" algn="ctr">
              <a:buNone/>
            </a:pPr>
            <a:r>
              <a:rPr lang="lv-LV" sz="2000" b="1" dirty="0"/>
              <a:t>«Kārtība studiju uzsākšanai vēlākos studiju posmos </a:t>
            </a:r>
            <a:endParaRPr lang="lv-LV" sz="2000" b="1" dirty="0" smtClean="0"/>
          </a:p>
          <a:p>
            <a:pPr marL="0" indent="0" algn="ctr">
              <a:buNone/>
            </a:pPr>
            <a:r>
              <a:rPr lang="lv-LV" sz="2000" b="1" dirty="0" smtClean="0"/>
              <a:t>Daugavpils </a:t>
            </a:r>
            <a:r>
              <a:rPr lang="lv-LV" sz="2000" b="1" dirty="0"/>
              <a:t>Universitātē</a:t>
            </a:r>
            <a:r>
              <a:rPr lang="lv-LV" sz="2000" b="1" dirty="0" smtClean="0"/>
              <a:t>»</a:t>
            </a:r>
            <a:endParaRPr lang="en-GB" sz="2000" b="1" dirty="0" smtClean="0"/>
          </a:p>
          <a:p>
            <a:pPr marL="0" indent="0">
              <a:buNone/>
            </a:pPr>
            <a:r>
              <a:rPr lang="en-GB" sz="2400" b="1" dirty="0" smtClean="0">
                <a:solidFill>
                  <a:srgbClr val="FF5D30"/>
                </a:solidFill>
              </a:rPr>
              <a:t>KĀ ATRAST?</a:t>
            </a:r>
            <a:endParaRPr lang="en-GB" sz="2000" dirty="0" smtClean="0">
              <a:solidFill>
                <a:srgbClr val="FF5D3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 smtClean="0">
                <a:solidFill>
                  <a:srgbClr val="115FAA"/>
                </a:solidFill>
              </a:rPr>
              <a:t> </a:t>
            </a:r>
            <a:r>
              <a:rPr lang="en-GB" sz="1800" dirty="0" smtClean="0">
                <a:solidFill>
                  <a:srgbClr val="115FAA"/>
                </a:solidFill>
                <a:hlinkClick r:id="rId2"/>
              </a:rPr>
              <a:t>www.du.lv</a:t>
            </a:r>
            <a:endParaRPr lang="en-GB" sz="1800" dirty="0" smtClean="0">
              <a:solidFill>
                <a:srgbClr val="115FAA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 err="1" smtClean="0">
                <a:solidFill>
                  <a:srgbClr val="115FAA"/>
                </a:solidFill>
              </a:rPr>
              <a:t>Studentiem</a:t>
            </a:r>
            <a:endParaRPr lang="en-GB" sz="1800" dirty="0" smtClean="0">
              <a:solidFill>
                <a:srgbClr val="115FAA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 err="1" smtClean="0">
                <a:solidFill>
                  <a:srgbClr val="115FAA"/>
                </a:solidFill>
              </a:rPr>
              <a:t>Svarīgākie</a:t>
            </a:r>
            <a:r>
              <a:rPr lang="en-GB" sz="1800" dirty="0" smtClean="0">
                <a:solidFill>
                  <a:srgbClr val="115FAA"/>
                </a:solidFill>
              </a:rPr>
              <a:t> </a:t>
            </a:r>
            <a:r>
              <a:rPr lang="en-GB" sz="1800" dirty="0" err="1" smtClean="0">
                <a:solidFill>
                  <a:srgbClr val="115FAA"/>
                </a:solidFill>
              </a:rPr>
              <a:t>dokumenti</a:t>
            </a:r>
            <a:endParaRPr lang="en-GB" sz="1800" dirty="0" smtClean="0">
              <a:solidFill>
                <a:srgbClr val="115FAA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rgbClr val="115FAA"/>
                </a:solidFill>
              </a:rPr>
              <a:t> </a:t>
            </a:r>
            <a:r>
              <a:rPr lang="en-GB" sz="1800" dirty="0" smtClean="0">
                <a:solidFill>
                  <a:srgbClr val="115FAA"/>
                </a:solidFill>
              </a:rPr>
              <a:t>   </a:t>
            </a:r>
            <a:endParaRPr lang="lv-LV" sz="1800" dirty="0">
              <a:solidFill>
                <a:srgbClr val="115FAA"/>
              </a:solidFill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lv-LV" sz="2000" b="1" dirty="0">
              <a:solidFill>
                <a:srgbClr val="135FAB"/>
              </a:solidFill>
              <a:cs typeface="Times New Roman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lv-LV" sz="4000" dirty="0">
              <a:solidFill>
                <a:srgbClr val="135FAB"/>
              </a:solidFill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6" y="460980"/>
            <a:ext cx="772668" cy="10759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356" y="1"/>
            <a:ext cx="77266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0" name="Rectangle 9"/>
          <p:cNvSpPr/>
          <p:nvPr/>
        </p:nvSpPr>
        <p:spPr>
          <a:xfrm flipV="1">
            <a:off x="133356" y="1708727"/>
            <a:ext cx="772668" cy="51492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3144" y="3424845"/>
            <a:ext cx="6585016" cy="2905748"/>
          </a:xfrm>
          <a:prstGeom prst="rect">
            <a:avLst/>
          </a:prstGeom>
        </p:spPr>
      </p:pic>
      <p:sp>
        <p:nvSpPr>
          <p:cNvPr id="11" name="Right Arrow 10"/>
          <p:cNvSpPr/>
          <p:nvPr/>
        </p:nvSpPr>
        <p:spPr>
          <a:xfrm>
            <a:off x="1229584" y="4944221"/>
            <a:ext cx="440574" cy="18288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1783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99382" y="1920239"/>
            <a:ext cx="6988901" cy="355784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u="sng" dirty="0" smtClean="0"/>
              <a:t>AKADĒMISKAI IZZIŅAI JĀSATUR INFORMĀCIJU PAR: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>
                <a:solidFill>
                  <a:srgbClr val="115FAA"/>
                </a:solidFill>
              </a:rPr>
              <a:t>Imatrikulācijas</a:t>
            </a:r>
            <a:r>
              <a:rPr lang="en-US" dirty="0" smtClean="0">
                <a:solidFill>
                  <a:srgbClr val="115FAA"/>
                </a:solidFill>
              </a:rPr>
              <a:t> </a:t>
            </a:r>
            <a:r>
              <a:rPr lang="en-US" dirty="0" err="1" smtClean="0">
                <a:solidFill>
                  <a:srgbClr val="115FAA"/>
                </a:solidFill>
              </a:rPr>
              <a:t>datumu</a:t>
            </a:r>
            <a:r>
              <a:rPr lang="en-US" dirty="0" smtClean="0">
                <a:solidFill>
                  <a:srgbClr val="115FAA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datums</a:t>
            </a:r>
            <a:r>
              <a:rPr lang="en-US" dirty="0" smtClean="0"/>
              <a:t>, </a:t>
            </a:r>
            <a:r>
              <a:rPr lang="en-US" dirty="0" err="1" smtClean="0"/>
              <a:t>kad</a:t>
            </a:r>
            <a:r>
              <a:rPr lang="en-US" dirty="0" smtClean="0"/>
              <a:t> </a:t>
            </a:r>
            <a:r>
              <a:rPr lang="en-US" dirty="0" err="1" smtClean="0"/>
              <a:t>uzsāktas</a:t>
            </a:r>
            <a:r>
              <a:rPr lang="en-US" dirty="0" smtClean="0"/>
              <a:t> </a:t>
            </a:r>
            <a:r>
              <a:rPr lang="en-US" dirty="0" err="1" smtClean="0"/>
              <a:t>studijas</a:t>
            </a:r>
            <a:r>
              <a:rPr lang="en-US" dirty="0" smtClean="0"/>
              <a:t> BSA)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>
                <a:solidFill>
                  <a:srgbClr val="115FAA"/>
                </a:solidFill>
              </a:rPr>
              <a:t>Eksmatrikulācijas</a:t>
            </a:r>
            <a:r>
              <a:rPr lang="en-US" dirty="0" smtClean="0">
                <a:solidFill>
                  <a:srgbClr val="115FAA"/>
                </a:solidFill>
              </a:rPr>
              <a:t> </a:t>
            </a:r>
            <a:r>
              <a:rPr lang="en-US" dirty="0" err="1" smtClean="0">
                <a:solidFill>
                  <a:srgbClr val="115FAA"/>
                </a:solidFill>
              </a:rPr>
              <a:t>datumu</a:t>
            </a:r>
            <a:r>
              <a:rPr lang="en-US" dirty="0" smtClean="0">
                <a:solidFill>
                  <a:srgbClr val="115FAA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/>
              <a:t>datums</a:t>
            </a:r>
            <a:r>
              <a:rPr lang="en-US" dirty="0"/>
              <a:t>,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 smtClean="0"/>
              <a:t>pārtrauktas</a:t>
            </a:r>
            <a:r>
              <a:rPr lang="en-US" dirty="0" smtClean="0"/>
              <a:t> </a:t>
            </a:r>
            <a:r>
              <a:rPr lang="en-US" dirty="0" err="1"/>
              <a:t>studijas</a:t>
            </a:r>
            <a:r>
              <a:rPr lang="en-US" dirty="0"/>
              <a:t> BSA</a:t>
            </a:r>
            <a:r>
              <a:rPr lang="en-US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>
                <a:solidFill>
                  <a:srgbClr val="115FAA"/>
                </a:solidFill>
              </a:rPr>
              <a:t>Apgūtie</a:t>
            </a:r>
            <a:r>
              <a:rPr lang="en-US" dirty="0" smtClean="0">
                <a:solidFill>
                  <a:srgbClr val="115FAA"/>
                </a:solidFill>
              </a:rPr>
              <a:t> </a:t>
            </a:r>
            <a:r>
              <a:rPr lang="en-US" dirty="0" err="1" smtClean="0">
                <a:solidFill>
                  <a:srgbClr val="115FAA"/>
                </a:solidFill>
              </a:rPr>
              <a:t>studiju</a:t>
            </a:r>
            <a:r>
              <a:rPr lang="en-US" dirty="0" smtClean="0">
                <a:solidFill>
                  <a:srgbClr val="115FAA"/>
                </a:solidFill>
              </a:rPr>
              <a:t> </a:t>
            </a:r>
            <a:r>
              <a:rPr lang="en-US" dirty="0" err="1" smtClean="0">
                <a:solidFill>
                  <a:srgbClr val="115FAA"/>
                </a:solidFill>
              </a:rPr>
              <a:t>kursi</a:t>
            </a:r>
            <a:endParaRPr lang="en-US" dirty="0" smtClean="0">
              <a:solidFill>
                <a:srgbClr val="115FAA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>
                <a:solidFill>
                  <a:srgbClr val="115FAA"/>
                </a:solidFill>
              </a:rPr>
              <a:t>Apgūto</a:t>
            </a:r>
            <a:r>
              <a:rPr lang="en-US" dirty="0" smtClean="0">
                <a:solidFill>
                  <a:srgbClr val="115FAA"/>
                </a:solidFill>
              </a:rPr>
              <a:t> </a:t>
            </a:r>
            <a:r>
              <a:rPr lang="en-US" dirty="0" err="1" smtClean="0">
                <a:solidFill>
                  <a:srgbClr val="115FAA"/>
                </a:solidFill>
              </a:rPr>
              <a:t>studiju</a:t>
            </a:r>
            <a:r>
              <a:rPr lang="en-US" dirty="0" smtClean="0">
                <a:solidFill>
                  <a:srgbClr val="115FAA"/>
                </a:solidFill>
              </a:rPr>
              <a:t> </a:t>
            </a:r>
            <a:r>
              <a:rPr lang="en-US" dirty="0" err="1" smtClean="0">
                <a:solidFill>
                  <a:srgbClr val="115FAA"/>
                </a:solidFill>
              </a:rPr>
              <a:t>kursu</a:t>
            </a:r>
            <a:r>
              <a:rPr lang="en-US" dirty="0" smtClean="0">
                <a:solidFill>
                  <a:srgbClr val="115FAA"/>
                </a:solidFill>
              </a:rPr>
              <a:t> </a:t>
            </a:r>
            <a:r>
              <a:rPr lang="en-US" dirty="0" err="1" smtClean="0">
                <a:solidFill>
                  <a:srgbClr val="115FAA"/>
                </a:solidFill>
              </a:rPr>
              <a:t>apjoms</a:t>
            </a:r>
            <a:r>
              <a:rPr lang="en-US" dirty="0" smtClean="0">
                <a:solidFill>
                  <a:srgbClr val="115FAA"/>
                </a:solidFill>
              </a:rPr>
              <a:t> </a:t>
            </a:r>
            <a:r>
              <a:rPr lang="en-US" dirty="0" err="1" smtClean="0">
                <a:solidFill>
                  <a:srgbClr val="115FAA"/>
                </a:solidFill>
              </a:rPr>
              <a:t>kredītpunktos</a:t>
            </a:r>
            <a:r>
              <a:rPr lang="en-US" dirty="0" smtClean="0">
                <a:solidFill>
                  <a:srgbClr val="115FAA"/>
                </a:solidFill>
              </a:rPr>
              <a:t> </a:t>
            </a:r>
            <a:r>
              <a:rPr lang="en-US" dirty="0" err="1" smtClean="0">
                <a:solidFill>
                  <a:srgbClr val="115FAA"/>
                </a:solidFill>
              </a:rPr>
              <a:t>utt</a:t>
            </a:r>
            <a:r>
              <a:rPr lang="en-US" dirty="0" smtClean="0">
                <a:solidFill>
                  <a:srgbClr val="115FAA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6" y="460980"/>
            <a:ext cx="772668" cy="10759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356" y="1"/>
            <a:ext cx="77266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0" name="Rectangle 9"/>
          <p:cNvSpPr/>
          <p:nvPr/>
        </p:nvSpPr>
        <p:spPr>
          <a:xfrm flipV="1">
            <a:off x="133356" y="1708727"/>
            <a:ext cx="772668" cy="51492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1240698" y="582820"/>
            <a:ext cx="75062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5D30"/>
                </a:solidFill>
              </a:rPr>
              <a:t>1) JĀPASŪTA AKADĒMISKĀS IZZIŅAS NO BSA LATVIEŠU UN ANGĻU VALODĀ</a:t>
            </a:r>
          </a:p>
        </p:txBody>
      </p:sp>
    </p:spTree>
    <p:extLst>
      <p:ext uri="{BB962C8B-B14F-4D97-AF65-F5344CB8AC3E}">
        <p14:creationId xmlns:p14="http://schemas.microsoft.com/office/powerpoint/2010/main" val="20079069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308189" y="1831109"/>
            <a:ext cx="7586428" cy="4494875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lv-LV" sz="2400" dirty="0"/>
              <a:t>iepriekšējo izglītību apliecinošu dokumentu (atbilstoši studiju programmas līmenim, kurā uzsāk studijas) </a:t>
            </a:r>
            <a:r>
              <a:rPr lang="lv-LV" sz="2400" dirty="0" smtClean="0"/>
              <a:t>kopijas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115FAA"/>
                </a:solidFill>
              </a:rPr>
              <a:t>(DSP “</a:t>
            </a:r>
            <a:r>
              <a:rPr lang="en-GB" sz="2400" dirty="0" err="1" smtClean="0">
                <a:solidFill>
                  <a:srgbClr val="115FAA"/>
                </a:solidFill>
              </a:rPr>
              <a:t>Ekonomika</a:t>
            </a:r>
            <a:r>
              <a:rPr lang="en-GB" sz="2400" dirty="0" smtClean="0">
                <a:solidFill>
                  <a:srgbClr val="115FAA"/>
                </a:solidFill>
              </a:rPr>
              <a:t>” -  </a:t>
            </a:r>
            <a:r>
              <a:rPr lang="en-GB" sz="2400" b="1" dirty="0" smtClean="0">
                <a:solidFill>
                  <a:srgbClr val="115FAA"/>
                </a:solidFill>
              </a:rPr>
              <a:t>MAĢISTRA DIPLOMS AR PIELIKUMU </a:t>
            </a:r>
            <a:r>
              <a:rPr lang="en-GB" sz="2400" i="1" dirty="0" smtClean="0">
                <a:solidFill>
                  <a:srgbClr val="115FAA"/>
                </a:solidFill>
              </a:rPr>
              <a:t>(</a:t>
            </a:r>
            <a:r>
              <a:rPr lang="lv-LV" sz="2400" i="1" dirty="0">
                <a:solidFill>
                  <a:srgbClr val="135FAB"/>
                </a:solidFill>
              </a:rPr>
              <a:t>maģistra grāds ekonomikā, finansēs, uzņēmējdarbībā vai vadībzinībās vai tam pielīdzināma augstākā izglītība</a:t>
            </a:r>
            <a:r>
              <a:rPr lang="en-GB" sz="2400" i="1" dirty="0" smtClean="0">
                <a:solidFill>
                  <a:srgbClr val="115FAA"/>
                </a:solidFill>
              </a:rPr>
              <a:t>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 err="1"/>
              <a:t>dzīves</a:t>
            </a:r>
            <a:r>
              <a:rPr lang="en-GB" sz="2400" dirty="0"/>
              <a:t> un </a:t>
            </a:r>
            <a:r>
              <a:rPr lang="en-GB" sz="2400" dirty="0" err="1"/>
              <a:t>darba</a:t>
            </a:r>
            <a:r>
              <a:rPr lang="en-GB" sz="2400" dirty="0"/>
              <a:t> </a:t>
            </a:r>
            <a:r>
              <a:rPr lang="en-GB" sz="2400" dirty="0" err="1"/>
              <a:t>gājuma</a:t>
            </a:r>
            <a:r>
              <a:rPr lang="en-GB" sz="2400" dirty="0"/>
              <a:t> </a:t>
            </a:r>
            <a:r>
              <a:rPr lang="en-GB" sz="2400" dirty="0" err="1" smtClean="0"/>
              <a:t>aprakstu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115FAA"/>
                </a:solidFill>
              </a:rPr>
              <a:t>(Curriculum Vitae) </a:t>
            </a:r>
            <a:r>
              <a:rPr lang="en-GB" sz="2400" dirty="0" err="1"/>
              <a:t>ar</a:t>
            </a:r>
            <a:r>
              <a:rPr lang="en-GB" sz="2400" dirty="0"/>
              <a:t> </a:t>
            </a:r>
            <a:r>
              <a:rPr lang="en-GB" sz="2400" dirty="0" err="1"/>
              <a:t>konferenču</a:t>
            </a:r>
            <a:r>
              <a:rPr lang="en-GB" sz="2400" dirty="0"/>
              <a:t> </a:t>
            </a:r>
            <a:r>
              <a:rPr lang="en-GB" sz="2400" dirty="0" err="1"/>
              <a:t>referātu</a:t>
            </a:r>
            <a:r>
              <a:rPr lang="en-GB" sz="2400" dirty="0"/>
              <a:t> un </a:t>
            </a:r>
            <a:r>
              <a:rPr lang="en-GB" sz="2400" dirty="0" err="1"/>
              <a:t>publikāciju</a:t>
            </a:r>
            <a:r>
              <a:rPr lang="en-GB" sz="2400" dirty="0"/>
              <a:t> </a:t>
            </a:r>
            <a:r>
              <a:rPr lang="en-GB" sz="2400" dirty="0" err="1" smtClean="0"/>
              <a:t>sarakstu</a:t>
            </a:r>
            <a:r>
              <a:rPr lang="en-GB" sz="2400" dirty="0" smtClean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sz="2400" dirty="0" smtClean="0"/>
              <a:t>personu </a:t>
            </a:r>
            <a:r>
              <a:rPr lang="lv-LV" sz="2400" dirty="0"/>
              <a:t>apliecinoša dokumenta </a:t>
            </a:r>
            <a:r>
              <a:rPr lang="lv-LV" sz="2400" dirty="0" smtClean="0"/>
              <a:t>(</a:t>
            </a:r>
            <a:r>
              <a:rPr lang="lv-LV" sz="2400" b="1" dirty="0" smtClean="0">
                <a:solidFill>
                  <a:srgbClr val="115FAA"/>
                </a:solidFill>
              </a:rPr>
              <a:t>PASES</a:t>
            </a:r>
            <a:r>
              <a:rPr lang="lv-LV" sz="2400" dirty="0" smtClean="0">
                <a:solidFill>
                  <a:srgbClr val="115FAA"/>
                </a:solidFill>
              </a:rPr>
              <a:t> </a:t>
            </a:r>
            <a:r>
              <a:rPr lang="lv-LV" sz="2400" dirty="0">
                <a:solidFill>
                  <a:srgbClr val="115FAA"/>
                </a:solidFill>
              </a:rPr>
              <a:t>vai </a:t>
            </a:r>
            <a:r>
              <a:rPr lang="lv-LV" sz="2400" b="1" dirty="0" smtClean="0">
                <a:solidFill>
                  <a:srgbClr val="115FAA"/>
                </a:solidFill>
              </a:rPr>
              <a:t>PERSONAS APLIECĪBAS </a:t>
            </a:r>
            <a:r>
              <a:rPr lang="lv-LV" sz="2400" dirty="0">
                <a:solidFill>
                  <a:srgbClr val="115FAA"/>
                </a:solidFill>
              </a:rPr>
              <a:t>(</a:t>
            </a:r>
            <a:r>
              <a:rPr lang="lv-LV" sz="2400" dirty="0" err="1">
                <a:solidFill>
                  <a:srgbClr val="115FAA"/>
                </a:solidFill>
              </a:rPr>
              <a:t>eiD</a:t>
            </a:r>
            <a:r>
              <a:rPr lang="lv-LV" sz="2400" dirty="0">
                <a:solidFill>
                  <a:srgbClr val="115FAA"/>
                </a:solidFill>
              </a:rPr>
              <a:t>)</a:t>
            </a:r>
            <a:r>
              <a:rPr lang="lv-LV" sz="2400" dirty="0"/>
              <a:t>) </a:t>
            </a:r>
            <a:r>
              <a:rPr lang="lv-LV" sz="2400" dirty="0" smtClean="0"/>
              <a:t>kopiju;</a:t>
            </a: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lv-LV" sz="2400" b="1" dirty="0" smtClean="0">
                <a:solidFill>
                  <a:srgbClr val="135FAB"/>
                </a:solidFill>
              </a:rPr>
              <a:t>1 (VIENU) </a:t>
            </a:r>
            <a:r>
              <a:rPr lang="lv-LV" sz="2400" b="1" dirty="0" smtClean="0">
                <a:solidFill>
                  <a:srgbClr val="115FAA"/>
                </a:solidFill>
              </a:rPr>
              <a:t>FOTOKARTĪTI</a:t>
            </a:r>
            <a:r>
              <a:rPr lang="lv-LV" sz="2400" b="1" dirty="0" smtClean="0"/>
              <a:t> </a:t>
            </a:r>
            <a:r>
              <a:rPr lang="lv-LV" sz="2400" dirty="0" smtClean="0"/>
              <a:t>(</a:t>
            </a:r>
            <a:r>
              <a:rPr lang="lv-LV" sz="2400" dirty="0"/>
              <a:t>izmērs 3x4</a:t>
            </a:r>
            <a:r>
              <a:rPr lang="lv-LV" sz="2400" dirty="0" smtClean="0"/>
              <a:t>);</a:t>
            </a: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lv-LV" sz="2400" dirty="0" smtClean="0"/>
              <a:t>ja </a:t>
            </a:r>
            <a:r>
              <a:rPr lang="lv-LV" sz="2400" dirty="0"/>
              <a:t>iesniegtie dokumenti ir ar citu uzvārdu (vārdu), tad dokumentu, kas apliecina to maiņu, piemēram</a:t>
            </a:r>
            <a:r>
              <a:rPr lang="lv-LV" sz="2400" dirty="0">
                <a:solidFill>
                  <a:srgbClr val="115FAA"/>
                </a:solidFill>
              </a:rPr>
              <a:t>, </a:t>
            </a:r>
            <a:r>
              <a:rPr lang="lv-LV" sz="2400" b="1" dirty="0" smtClean="0">
                <a:solidFill>
                  <a:srgbClr val="115FAA"/>
                </a:solidFill>
              </a:rPr>
              <a:t>LAULĪBAS APLIECĪBU</a:t>
            </a:r>
            <a:r>
              <a:rPr lang="lv-LV" sz="2400" dirty="0" smtClean="0">
                <a:solidFill>
                  <a:srgbClr val="115FAA"/>
                </a:solidFill>
              </a:rPr>
              <a:t>, </a:t>
            </a:r>
            <a:r>
              <a:rPr lang="lv-LV" sz="2400" dirty="0">
                <a:solidFill>
                  <a:srgbClr val="115FAA"/>
                </a:solidFill>
              </a:rPr>
              <a:t>uzvārda vai vārda maiņas </a:t>
            </a:r>
            <a:r>
              <a:rPr lang="lv-LV" sz="2400" dirty="0" smtClean="0">
                <a:solidFill>
                  <a:srgbClr val="115FAA"/>
                </a:solidFill>
              </a:rPr>
              <a:t>dokumentu</a:t>
            </a:r>
            <a:r>
              <a:rPr lang="lv-LV" sz="2400" dirty="0" smtClean="0"/>
              <a:t>;</a:t>
            </a:r>
            <a:endParaRPr lang="en-GB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lv-LV" sz="2400" dirty="0"/>
              <a:t>Ja </a:t>
            </a:r>
            <a:r>
              <a:rPr lang="lv-LV" sz="2400" dirty="0" err="1" smtClean="0"/>
              <a:t>iepriekšēj</a:t>
            </a:r>
            <a:r>
              <a:rPr lang="en-GB" sz="2400" dirty="0" smtClean="0"/>
              <a:t>ā</a:t>
            </a:r>
            <a:r>
              <a:rPr lang="lv-LV" sz="2400" dirty="0" smtClean="0"/>
              <a:t> </a:t>
            </a:r>
            <a:r>
              <a:rPr lang="lv-LV" sz="2400" dirty="0" err="1" smtClean="0"/>
              <a:t>izglītīb</a:t>
            </a:r>
            <a:r>
              <a:rPr lang="en-GB" sz="2400" dirty="0" smtClean="0"/>
              <a:t>a </a:t>
            </a:r>
            <a:r>
              <a:rPr lang="en-GB" sz="2400" dirty="0" err="1" smtClean="0"/>
              <a:t>iegūta</a:t>
            </a:r>
            <a:r>
              <a:rPr lang="lv-LV" sz="2400" dirty="0" smtClean="0"/>
              <a:t> </a:t>
            </a:r>
            <a:r>
              <a:rPr lang="lv-LV" sz="2400" dirty="0"/>
              <a:t>ārvalstīs, </a:t>
            </a:r>
            <a:r>
              <a:rPr lang="lv-LV" sz="2400" dirty="0" smtClean="0"/>
              <a:t>ir jā</a:t>
            </a:r>
            <a:r>
              <a:rPr lang="en-GB" sz="2400" dirty="0" err="1" smtClean="0"/>
              <a:t>būt</a:t>
            </a:r>
            <a:r>
              <a:rPr lang="lv-LV" sz="2400" dirty="0" smtClean="0"/>
              <a:t> </a:t>
            </a:r>
            <a:r>
              <a:rPr lang="lv-LV" sz="2400" b="1" dirty="0" smtClean="0">
                <a:solidFill>
                  <a:srgbClr val="115FAA"/>
                </a:solidFill>
              </a:rPr>
              <a:t>AKADĒMISKĀS INFORMĀCIJAS CENTR</a:t>
            </a:r>
            <a:r>
              <a:rPr lang="en-GB" sz="2400" b="1" dirty="0" smtClean="0">
                <a:solidFill>
                  <a:srgbClr val="115FAA"/>
                </a:solidFill>
              </a:rPr>
              <a:t>A IZZIŅA</a:t>
            </a:r>
            <a:r>
              <a:rPr lang="en-GB" sz="2400" dirty="0" smtClean="0"/>
              <a:t> </a:t>
            </a:r>
            <a:r>
              <a:rPr lang="en-GB" sz="2400" i="1" dirty="0" smtClean="0">
                <a:solidFill>
                  <a:srgbClr val="115FAA"/>
                </a:solidFill>
              </a:rPr>
              <a:t>(par </a:t>
            </a:r>
            <a:r>
              <a:rPr lang="en-GB" sz="2400" i="1" dirty="0" err="1" smtClean="0">
                <a:solidFill>
                  <a:srgbClr val="115FAA"/>
                </a:solidFill>
              </a:rPr>
              <a:t>ārvalstīs</a:t>
            </a:r>
            <a:r>
              <a:rPr lang="en-GB" sz="2400" i="1" dirty="0" smtClean="0">
                <a:solidFill>
                  <a:srgbClr val="115FAA"/>
                </a:solidFill>
              </a:rPr>
              <a:t> </a:t>
            </a:r>
            <a:r>
              <a:rPr lang="en-GB" sz="2400" i="1" dirty="0" err="1" smtClean="0">
                <a:solidFill>
                  <a:srgbClr val="115FAA"/>
                </a:solidFill>
              </a:rPr>
              <a:t>iegūtā</a:t>
            </a:r>
            <a:r>
              <a:rPr lang="en-GB" sz="2400" i="1" dirty="0" smtClean="0">
                <a:solidFill>
                  <a:srgbClr val="115FAA"/>
                </a:solidFill>
              </a:rPr>
              <a:t> </a:t>
            </a:r>
            <a:r>
              <a:rPr lang="lv-LV" sz="2400" i="1" dirty="0" err="1" smtClean="0">
                <a:solidFill>
                  <a:srgbClr val="115FAA"/>
                </a:solidFill>
              </a:rPr>
              <a:t>izglītīb</a:t>
            </a:r>
            <a:r>
              <a:rPr lang="en-GB" sz="2400" i="1" dirty="0" smtClean="0">
                <a:solidFill>
                  <a:srgbClr val="115FAA"/>
                </a:solidFill>
              </a:rPr>
              <a:t>as </a:t>
            </a:r>
            <a:r>
              <a:rPr lang="lv-LV" sz="2400" i="1" dirty="0" smtClean="0">
                <a:solidFill>
                  <a:srgbClr val="115FAA"/>
                </a:solidFill>
              </a:rPr>
              <a:t>dokument</a:t>
            </a:r>
            <a:r>
              <a:rPr lang="en-GB" sz="2400" i="1" dirty="0" smtClean="0">
                <a:solidFill>
                  <a:srgbClr val="115FAA"/>
                </a:solidFill>
              </a:rPr>
              <a:t>a </a:t>
            </a:r>
            <a:r>
              <a:rPr lang="en-GB" sz="2400" i="1" dirty="0" err="1" smtClean="0">
                <a:solidFill>
                  <a:srgbClr val="115FAA"/>
                </a:solidFill>
              </a:rPr>
              <a:t>akadēmisko</a:t>
            </a:r>
            <a:r>
              <a:rPr lang="en-GB" sz="2400" i="1" dirty="0" smtClean="0">
                <a:solidFill>
                  <a:srgbClr val="115FAA"/>
                </a:solidFill>
              </a:rPr>
              <a:t> </a:t>
            </a:r>
            <a:r>
              <a:rPr lang="en-GB" sz="2400" i="1" dirty="0" err="1" smtClean="0">
                <a:solidFill>
                  <a:srgbClr val="115FAA"/>
                </a:solidFill>
              </a:rPr>
              <a:t>atzīšanu</a:t>
            </a:r>
            <a:r>
              <a:rPr lang="en-GB" sz="2400" i="1" dirty="0" smtClean="0">
                <a:solidFill>
                  <a:srgbClr val="115FAA"/>
                </a:solidFill>
              </a:rPr>
              <a:t>)</a:t>
            </a:r>
            <a:r>
              <a:rPr lang="lv-LV" sz="2400" i="1" dirty="0" smtClean="0">
                <a:solidFill>
                  <a:srgbClr val="115FAA"/>
                </a:solidFill>
              </a:rPr>
              <a:t> </a:t>
            </a:r>
            <a:endParaRPr lang="en-GB" sz="2400" i="1" dirty="0" smtClean="0">
              <a:solidFill>
                <a:srgbClr val="115FAA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lv-LV" sz="2400" dirty="0" smtClean="0"/>
              <a:t>maksājumu </a:t>
            </a:r>
            <a:r>
              <a:rPr lang="lv-LV" sz="2400" dirty="0"/>
              <a:t>apliecinoša dokumenta </a:t>
            </a:r>
            <a:r>
              <a:rPr lang="lv-LV" sz="2400" dirty="0" smtClean="0"/>
              <a:t>kopiju</a:t>
            </a:r>
            <a:r>
              <a:rPr lang="en-GB" sz="2400" dirty="0" smtClean="0"/>
              <a:t> (</a:t>
            </a:r>
            <a:r>
              <a:rPr lang="en-GB" sz="2400" dirty="0" smtClean="0">
                <a:solidFill>
                  <a:srgbClr val="115FAA"/>
                </a:solidFill>
              </a:rPr>
              <a:t>28,-eiro</a:t>
            </a:r>
            <a:r>
              <a:rPr lang="en-GB" sz="2400" dirty="0" smtClean="0"/>
              <a:t>)</a:t>
            </a:r>
            <a:r>
              <a:rPr lang="en-GB" sz="2600" dirty="0" smtClean="0"/>
              <a:t>.</a:t>
            </a:r>
            <a:endParaRPr lang="en-GB" sz="2600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6" y="460980"/>
            <a:ext cx="772668" cy="10759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356" y="1"/>
            <a:ext cx="77266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0" name="Rectangle 9"/>
          <p:cNvSpPr/>
          <p:nvPr/>
        </p:nvSpPr>
        <p:spPr>
          <a:xfrm flipV="1">
            <a:off x="133356" y="1708727"/>
            <a:ext cx="772668" cy="51492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1174197" y="582820"/>
            <a:ext cx="75062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5D30"/>
                </a:solidFill>
              </a:rPr>
              <a:t>2) DOKUMENTI, KAS BŪS NEPIECIEŠAMI                   STUDĒJOŠĀ LIETAS NOFORMĒŠANAI</a:t>
            </a:r>
          </a:p>
        </p:txBody>
      </p:sp>
    </p:spTree>
    <p:extLst>
      <p:ext uri="{BB962C8B-B14F-4D97-AF65-F5344CB8AC3E}">
        <p14:creationId xmlns:p14="http://schemas.microsoft.com/office/powerpoint/2010/main" val="2578612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398515" y="789709"/>
            <a:ext cx="7340139" cy="52018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200" b="1" dirty="0" smtClean="0">
                <a:solidFill>
                  <a:srgbClr val="FF5D30"/>
                </a:solidFill>
              </a:rPr>
              <a:t>3) JĀAIZPILDA IESNIEGUMA VEIDLAPA</a:t>
            </a:r>
          </a:p>
          <a:p>
            <a:pPr marL="0" indent="0">
              <a:buNone/>
            </a:pPr>
            <a:endParaRPr lang="lv-LV" dirty="0">
              <a:solidFill>
                <a:srgbClr val="115FAA"/>
              </a:solidFill>
            </a:endParaRPr>
          </a:p>
          <a:p>
            <a:pPr>
              <a:buNone/>
            </a:pPr>
            <a:endParaRPr lang="lv-LV" dirty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6" y="460980"/>
            <a:ext cx="772668" cy="10759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356" y="1"/>
            <a:ext cx="77266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0" name="Rectangle 9"/>
          <p:cNvSpPr/>
          <p:nvPr/>
        </p:nvSpPr>
        <p:spPr>
          <a:xfrm flipV="1">
            <a:off x="133356" y="1708727"/>
            <a:ext cx="772668" cy="51492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1232386" y="865388"/>
            <a:ext cx="75062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15" y="1596957"/>
            <a:ext cx="7134225" cy="409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2971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398515" y="789709"/>
            <a:ext cx="7340139" cy="52018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lv-LV" dirty="0">
              <a:solidFill>
                <a:srgbClr val="115FAA"/>
              </a:solidFill>
            </a:endParaRPr>
          </a:p>
          <a:p>
            <a:pPr>
              <a:buNone/>
            </a:pPr>
            <a:endParaRPr lang="lv-LV" dirty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6" y="460980"/>
            <a:ext cx="772668" cy="10759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356" y="1"/>
            <a:ext cx="77266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0" name="Rectangle 9"/>
          <p:cNvSpPr/>
          <p:nvPr/>
        </p:nvSpPr>
        <p:spPr>
          <a:xfrm flipV="1">
            <a:off x="133356" y="1708727"/>
            <a:ext cx="772668" cy="51492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1232386" y="865388"/>
            <a:ext cx="75062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15" y="974015"/>
            <a:ext cx="7000875" cy="524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4671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398515" y="789709"/>
            <a:ext cx="7340139" cy="52018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lv-LV" dirty="0">
              <a:solidFill>
                <a:srgbClr val="115FAA"/>
              </a:solidFill>
            </a:endParaRPr>
          </a:p>
          <a:p>
            <a:pPr>
              <a:buNone/>
            </a:pPr>
            <a:endParaRPr lang="lv-LV" dirty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6" y="460980"/>
            <a:ext cx="772668" cy="10759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356" y="1"/>
            <a:ext cx="77266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0" name="Rectangle 9"/>
          <p:cNvSpPr/>
          <p:nvPr/>
        </p:nvSpPr>
        <p:spPr>
          <a:xfrm flipV="1">
            <a:off x="133356" y="1708727"/>
            <a:ext cx="772668" cy="51492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1232386" y="865388"/>
            <a:ext cx="75062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5784" y="999952"/>
            <a:ext cx="6705600" cy="506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3956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65883" y="2190866"/>
            <a:ext cx="6988901" cy="1890684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GB" dirty="0" err="1" smtClean="0"/>
              <a:t>pasi</a:t>
            </a:r>
            <a:r>
              <a:rPr lang="en-GB" dirty="0" smtClean="0"/>
              <a:t> </a:t>
            </a:r>
            <a:r>
              <a:rPr lang="en-GB" dirty="0" err="1"/>
              <a:t>vai</a:t>
            </a:r>
            <a:r>
              <a:rPr lang="en-GB" dirty="0"/>
              <a:t> </a:t>
            </a:r>
            <a:r>
              <a:rPr lang="lv-LV" dirty="0"/>
              <a:t>personas </a:t>
            </a:r>
            <a:r>
              <a:rPr lang="lv-LV" dirty="0" err="1"/>
              <a:t>apliecīb</a:t>
            </a:r>
            <a:r>
              <a:rPr lang="en-GB" dirty="0"/>
              <a:t>u</a:t>
            </a:r>
            <a:r>
              <a:rPr lang="lv-LV" dirty="0"/>
              <a:t> (</a:t>
            </a:r>
            <a:r>
              <a:rPr lang="lv-LV" dirty="0" err="1"/>
              <a:t>eiD</a:t>
            </a:r>
            <a:r>
              <a:rPr lang="lv-LV" dirty="0" smtClean="0"/>
              <a:t>)</a:t>
            </a:r>
            <a:r>
              <a:rPr lang="en-GB" dirty="0" smtClean="0"/>
              <a:t>; </a:t>
            </a:r>
          </a:p>
          <a:p>
            <a:pPr marL="514350" indent="-514350">
              <a:buAutoNum type="arabicParenR"/>
            </a:pPr>
            <a:r>
              <a:rPr lang="en-GB" dirty="0" err="1" smtClean="0"/>
              <a:t>maksājuma</a:t>
            </a:r>
            <a:r>
              <a:rPr lang="en-GB" dirty="0" smtClean="0"/>
              <a:t> </a:t>
            </a:r>
            <a:r>
              <a:rPr lang="en-GB" dirty="0" err="1"/>
              <a:t>uzdevumu</a:t>
            </a:r>
            <a:r>
              <a:rPr lang="en-GB" dirty="0"/>
              <a:t> </a:t>
            </a:r>
            <a:r>
              <a:rPr lang="en-GB" dirty="0" err="1"/>
              <a:t>apliecinošu</a:t>
            </a:r>
            <a:r>
              <a:rPr lang="en-GB" dirty="0"/>
              <a:t> </a:t>
            </a:r>
            <a:r>
              <a:rPr lang="en-GB" dirty="0" err="1" smtClean="0"/>
              <a:t>dokumentu</a:t>
            </a:r>
            <a:r>
              <a:rPr lang="en-GB" dirty="0" smtClean="0"/>
              <a:t>; </a:t>
            </a:r>
          </a:p>
          <a:p>
            <a:pPr marL="514350" indent="-514350">
              <a:buAutoNum type="arabicParenR"/>
            </a:pPr>
            <a:r>
              <a:rPr lang="en-GB" dirty="0" err="1" smtClean="0"/>
              <a:t>fotokartiņu</a:t>
            </a:r>
            <a:r>
              <a:rPr lang="en-GB" dirty="0" smtClean="0"/>
              <a:t>.</a:t>
            </a:r>
          </a:p>
          <a:p>
            <a:pPr marL="514350" indent="-514350">
              <a:buAutoNum type="arabicParenR"/>
            </a:pPr>
            <a:endParaRPr lang="en-GB" b="1" dirty="0"/>
          </a:p>
          <a:p>
            <a:pPr marL="514350" indent="-514350">
              <a:buAutoNum type="arabicParenR"/>
            </a:pPr>
            <a:endParaRPr lang="en-GB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6" y="460980"/>
            <a:ext cx="772668" cy="10759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356" y="1"/>
            <a:ext cx="77266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0" name="Rectangle 9"/>
          <p:cNvSpPr/>
          <p:nvPr/>
        </p:nvSpPr>
        <p:spPr>
          <a:xfrm flipV="1">
            <a:off x="133356" y="1708727"/>
            <a:ext cx="772668" cy="51492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Прямоугольник 1"/>
          <p:cNvSpPr/>
          <p:nvPr/>
        </p:nvSpPr>
        <p:spPr>
          <a:xfrm>
            <a:off x="1307200" y="826530"/>
            <a:ext cx="75062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5D30"/>
                </a:solidFill>
              </a:rPr>
              <a:t>IESNIEGUMA PIELIKUMU SARAKSTĀ NENORĀDAM:</a:t>
            </a:r>
          </a:p>
        </p:txBody>
      </p:sp>
    </p:spTree>
    <p:extLst>
      <p:ext uri="{BB962C8B-B14F-4D97-AF65-F5344CB8AC3E}">
        <p14:creationId xmlns:p14="http://schemas.microsoft.com/office/powerpoint/2010/main" val="32819538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159055" y="1708727"/>
            <a:ext cx="7669556" cy="3906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 smtClean="0"/>
              <a:t>Konta</a:t>
            </a:r>
            <a:r>
              <a:rPr lang="lv-LV" dirty="0"/>
              <a:t> Nr.: </a:t>
            </a:r>
            <a:r>
              <a:rPr lang="lv-LV" dirty="0">
                <a:solidFill>
                  <a:srgbClr val="115FAA"/>
                </a:solidFill>
              </a:rPr>
              <a:t>LV64HABA0551055786378</a:t>
            </a:r>
            <a:r>
              <a:rPr lang="lv-LV" dirty="0"/>
              <a:t/>
            </a:r>
            <a:br>
              <a:rPr lang="lv-LV" dirty="0"/>
            </a:br>
            <a:r>
              <a:rPr lang="lv-LV" dirty="0"/>
              <a:t/>
            </a:r>
            <a:br>
              <a:rPr lang="lv-LV" dirty="0"/>
            </a:br>
            <a:r>
              <a:rPr lang="lv-LV" dirty="0"/>
              <a:t>Banka: </a:t>
            </a:r>
            <a:r>
              <a:rPr lang="lv-LV" dirty="0">
                <a:solidFill>
                  <a:srgbClr val="115FAA"/>
                </a:solidFill>
              </a:rPr>
              <a:t>Swedbank AS</a:t>
            </a:r>
            <a:r>
              <a:rPr lang="lv-LV" dirty="0"/>
              <a:t/>
            </a:r>
            <a:br>
              <a:rPr lang="lv-LV" dirty="0"/>
            </a:br>
            <a:r>
              <a:rPr lang="lv-LV" dirty="0"/>
              <a:t/>
            </a:r>
            <a:br>
              <a:rPr lang="lv-LV" dirty="0"/>
            </a:br>
            <a:r>
              <a:rPr lang="lv-LV" dirty="0"/>
              <a:t>Kods: </a:t>
            </a:r>
            <a:r>
              <a:rPr lang="lv-LV" dirty="0">
                <a:solidFill>
                  <a:srgbClr val="115FAA"/>
                </a:solidFill>
              </a:rPr>
              <a:t>HABALV22</a:t>
            </a:r>
            <a:r>
              <a:rPr lang="lv-LV" dirty="0"/>
              <a:t/>
            </a:r>
            <a:br>
              <a:rPr lang="lv-LV" dirty="0"/>
            </a:br>
            <a:r>
              <a:rPr lang="lv-LV" dirty="0"/>
              <a:t/>
            </a:r>
            <a:br>
              <a:rPr lang="lv-LV" dirty="0"/>
            </a:br>
            <a:r>
              <a:rPr lang="lv-LV" dirty="0"/>
              <a:t>Lūdzam norādīt maksājuma mērķi: </a:t>
            </a:r>
            <a:r>
              <a:rPr lang="lv-LV" dirty="0">
                <a:solidFill>
                  <a:srgbClr val="115FAA"/>
                </a:solidFill>
              </a:rPr>
              <a:t>studiju uzsākšana vēlākos studiju </a:t>
            </a:r>
            <a:r>
              <a:rPr lang="lv-LV" dirty="0" smtClean="0">
                <a:solidFill>
                  <a:srgbClr val="115FAA"/>
                </a:solidFill>
              </a:rPr>
              <a:t>posmos</a:t>
            </a:r>
            <a:r>
              <a:rPr lang="en-GB" dirty="0" smtClean="0">
                <a:solidFill>
                  <a:srgbClr val="115FAA"/>
                </a:solidFill>
              </a:rPr>
              <a:t> VĀRDS UZVĀRDS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6" y="460980"/>
            <a:ext cx="772668" cy="10759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356" y="1"/>
            <a:ext cx="77266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0" name="Rectangle 9"/>
          <p:cNvSpPr/>
          <p:nvPr/>
        </p:nvSpPr>
        <p:spPr>
          <a:xfrm flipV="1">
            <a:off x="133356" y="1708727"/>
            <a:ext cx="772668" cy="51492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1240699" y="940203"/>
            <a:ext cx="75062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/>
              <a:t>DAUGAVPILS UNIVERSITĀTES REKVIZĪTI </a:t>
            </a:r>
          </a:p>
        </p:txBody>
      </p:sp>
    </p:spTree>
    <p:extLst>
      <p:ext uri="{BB962C8B-B14F-4D97-AF65-F5344CB8AC3E}">
        <p14:creationId xmlns:p14="http://schemas.microsoft.com/office/powerpoint/2010/main" val="16755310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1601</TotalTime>
  <Words>364</Words>
  <Application>Microsoft Office PowerPoint</Application>
  <PresentationFormat>On-screen Show (4:3)</PresentationFormat>
  <Paragraphs>60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220</cp:revision>
  <cp:lastPrinted>2024-09-25T11:51:58Z</cp:lastPrinted>
  <dcterms:created xsi:type="dcterms:W3CDTF">2017-05-14T12:22:22Z</dcterms:created>
  <dcterms:modified xsi:type="dcterms:W3CDTF">2024-12-03T07:10:17Z</dcterms:modified>
</cp:coreProperties>
</file>