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9" r:id="rId3"/>
    <p:sldId id="332" r:id="rId4"/>
    <p:sldId id="334" r:id="rId5"/>
    <p:sldId id="294" r:id="rId6"/>
    <p:sldId id="330" r:id="rId7"/>
    <p:sldId id="331" r:id="rId8"/>
    <p:sldId id="342" r:id="rId9"/>
    <p:sldId id="335" r:id="rId10"/>
    <p:sldId id="337" r:id="rId11"/>
    <p:sldId id="341" r:id="rId12"/>
    <p:sldId id="343" r:id="rId13"/>
    <p:sldId id="340" r:id="rId14"/>
    <p:sldId id="338" r:id="rId15"/>
    <p:sldId id="339" r:id="rId16"/>
  </p:sldIdLst>
  <p:sldSz cx="9144000" cy="6858000" type="screen4x3"/>
  <p:notesSz cx="6670675" cy="97774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D30"/>
    <a:srgbClr val="115FAA"/>
    <a:srgbClr val="FF9002"/>
    <a:srgbClr val="135FAB"/>
    <a:srgbClr val="003560"/>
    <a:srgbClr val="FF9F00"/>
    <a:srgbClr val="00ADEF"/>
    <a:srgbClr val="FFFBCE"/>
    <a:srgbClr val="FFFFFF"/>
    <a:srgbClr val="A688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7" autoAdjust="0"/>
    <p:restoredTop sz="95487" autoAdjust="0"/>
  </p:normalViewPr>
  <p:slideViewPr>
    <p:cSldViewPr snapToGrid="0"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353" cy="489497"/>
          </a:xfrm>
          <a:prstGeom prst="rect">
            <a:avLst/>
          </a:prstGeom>
        </p:spPr>
        <p:txBody>
          <a:bodyPr vert="horz" lIns="89931" tIns="44966" rIns="89931" bIns="44966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765" y="0"/>
            <a:ext cx="2891353" cy="489497"/>
          </a:xfrm>
          <a:prstGeom prst="rect">
            <a:avLst/>
          </a:prstGeom>
        </p:spPr>
        <p:txBody>
          <a:bodyPr vert="horz" lIns="89931" tIns="44966" rIns="89931" bIns="44966" rtlCol="0"/>
          <a:lstStyle>
            <a:lvl1pPr algn="r">
              <a:defRPr sz="1200"/>
            </a:lvl1pPr>
          </a:lstStyle>
          <a:p>
            <a:fld id="{19D549AA-8488-4FCA-8EDD-2BBD495E27AC}" type="datetimeFigureOut">
              <a:rPr lang="lv-LV" smtClean="0"/>
              <a:pPr/>
              <a:t>03.12.2024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86353"/>
            <a:ext cx="2891353" cy="489497"/>
          </a:xfrm>
          <a:prstGeom prst="rect">
            <a:avLst/>
          </a:prstGeom>
        </p:spPr>
        <p:txBody>
          <a:bodyPr vert="horz" lIns="89931" tIns="44966" rIns="89931" bIns="44966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765" y="9286353"/>
            <a:ext cx="2891353" cy="489497"/>
          </a:xfrm>
          <a:prstGeom prst="rect">
            <a:avLst/>
          </a:prstGeom>
        </p:spPr>
        <p:txBody>
          <a:bodyPr vert="horz" lIns="89931" tIns="44966" rIns="89931" bIns="44966" rtlCol="0" anchor="b"/>
          <a:lstStyle>
            <a:lvl1pPr algn="r">
              <a:defRPr sz="1200"/>
            </a:lvl1pPr>
          </a:lstStyle>
          <a:p>
            <a:fld id="{284B5CB4-0D02-4C17-A004-45FB668DF6CD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7542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26" cy="490569"/>
          </a:xfrm>
          <a:prstGeom prst="rect">
            <a:avLst/>
          </a:prstGeom>
        </p:spPr>
        <p:txBody>
          <a:bodyPr vert="horz" lIns="89931" tIns="44966" rIns="89931" bIns="4496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506" y="0"/>
            <a:ext cx="2890626" cy="490569"/>
          </a:xfrm>
          <a:prstGeom prst="rect">
            <a:avLst/>
          </a:prstGeom>
        </p:spPr>
        <p:txBody>
          <a:bodyPr vert="horz" lIns="89931" tIns="44966" rIns="89931" bIns="44966" rtlCol="0"/>
          <a:lstStyle>
            <a:lvl1pPr algn="r">
              <a:defRPr sz="1200"/>
            </a:lvl1pPr>
          </a:lstStyle>
          <a:p>
            <a:fld id="{073BF474-C2D0-4922-8C60-D21FE1588B4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5063" y="1220788"/>
            <a:ext cx="4400550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931" tIns="44966" rIns="89931" bIns="4496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7068" y="4705381"/>
            <a:ext cx="5336540" cy="3849856"/>
          </a:xfrm>
          <a:prstGeom prst="rect">
            <a:avLst/>
          </a:prstGeom>
        </p:spPr>
        <p:txBody>
          <a:bodyPr vert="horz" lIns="89931" tIns="44966" rIns="89931" bIns="4496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86847"/>
            <a:ext cx="2890626" cy="490568"/>
          </a:xfrm>
          <a:prstGeom prst="rect">
            <a:avLst/>
          </a:prstGeom>
        </p:spPr>
        <p:txBody>
          <a:bodyPr vert="horz" lIns="89931" tIns="44966" rIns="89931" bIns="4496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506" y="9286847"/>
            <a:ext cx="2890626" cy="490568"/>
          </a:xfrm>
          <a:prstGeom prst="rect">
            <a:avLst/>
          </a:prstGeom>
        </p:spPr>
        <p:txBody>
          <a:bodyPr vert="horz" lIns="89931" tIns="44966" rIns="89931" bIns="44966" rtlCol="0" anchor="b"/>
          <a:lstStyle>
            <a:lvl1pPr algn="r">
              <a:defRPr sz="1200"/>
            </a:lvl1pPr>
          </a:lstStyle>
          <a:p>
            <a:fld id="{3F2D9C5C-B757-4F04-9327-DEBD74BD385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080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35063" y="1220788"/>
            <a:ext cx="4400550" cy="3302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2D9C5C-B757-4F04-9327-DEBD74BD385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550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86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0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41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4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1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75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10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01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3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8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F4FDB-00ED-48F2-9842-DBA8D2BBED31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7E374-B25D-485B-8A08-D0F9891808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8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sc@du.lv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.lv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232" y="919480"/>
            <a:ext cx="1113536" cy="15506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015232" y="-11399"/>
            <a:ext cx="1113536" cy="77530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0" y="6639722"/>
            <a:ext cx="9144000" cy="218278"/>
            <a:chOff x="-590500" y="6515504"/>
            <a:chExt cx="12782500" cy="355600"/>
          </a:xfrm>
        </p:grpSpPr>
        <p:sp>
          <p:nvSpPr>
            <p:cNvPr id="9" name="Rectangle 8"/>
            <p:cNvSpPr/>
            <p:nvPr/>
          </p:nvSpPr>
          <p:spPr>
            <a:xfrm>
              <a:off x="-590500" y="6515504"/>
              <a:ext cx="3195625" cy="355600"/>
            </a:xfrm>
            <a:prstGeom prst="rect">
              <a:avLst/>
            </a:prstGeom>
            <a:solidFill>
              <a:srgbClr val="115F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605125" y="6515504"/>
              <a:ext cx="3195625" cy="355600"/>
            </a:xfrm>
            <a:prstGeom prst="rect">
              <a:avLst/>
            </a:prstGeom>
            <a:solidFill>
              <a:srgbClr val="FFFB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800750" y="6515504"/>
              <a:ext cx="3195625" cy="355600"/>
            </a:xfrm>
            <a:prstGeom prst="rect">
              <a:avLst/>
            </a:prstGeom>
            <a:solidFill>
              <a:srgbClr val="FF9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996375" y="6515504"/>
              <a:ext cx="3195625" cy="355600"/>
            </a:xfrm>
            <a:prstGeom prst="rect">
              <a:avLst/>
            </a:prstGeom>
            <a:solidFill>
              <a:srgbClr val="00AD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1226219" y="3070157"/>
            <a:ext cx="66915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b="1" dirty="0" smtClean="0">
                <a:solidFill>
                  <a:srgbClr val="003560"/>
                </a:solidFill>
              </a:rPr>
              <a:t>STUDIJU UZSĀKŠANA </a:t>
            </a:r>
          </a:p>
          <a:p>
            <a:pPr algn="ctr"/>
            <a:r>
              <a:rPr lang="lv-LV" sz="2800" b="1" dirty="0" smtClean="0">
                <a:solidFill>
                  <a:srgbClr val="003560"/>
                </a:solidFill>
              </a:rPr>
              <a:t>VĒLĀKOS STUDIJU POSMOS </a:t>
            </a:r>
          </a:p>
          <a:p>
            <a:pPr algn="ctr"/>
            <a:r>
              <a:rPr lang="en-GB" sz="2800" b="1" dirty="0" smtClean="0">
                <a:solidFill>
                  <a:srgbClr val="003560"/>
                </a:solidFill>
              </a:rPr>
              <a:t>D</a:t>
            </a:r>
            <a:r>
              <a:rPr lang="lv-LV" sz="2800" b="1" dirty="0">
                <a:solidFill>
                  <a:srgbClr val="003560"/>
                </a:solidFill>
              </a:rPr>
              <a:t>AUGAVPILS UNIVERSITĀT</a:t>
            </a:r>
            <a:r>
              <a:rPr lang="en-GB" sz="2800" b="1" dirty="0">
                <a:solidFill>
                  <a:srgbClr val="003560"/>
                </a:solidFill>
              </a:rPr>
              <a:t>Ē</a:t>
            </a:r>
          </a:p>
        </p:txBody>
      </p:sp>
    </p:spTree>
    <p:extLst>
      <p:ext uri="{BB962C8B-B14F-4D97-AF65-F5344CB8AC3E}">
        <p14:creationId xmlns:p14="http://schemas.microsoft.com/office/powerpoint/2010/main" val="3834320890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24568" y="1708727"/>
            <a:ext cx="6988901" cy="424780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FF0000"/>
                </a:solidFill>
              </a:rPr>
              <a:t>KUR IESNIEGT IESNIEGUMU</a:t>
            </a:r>
            <a:r>
              <a:rPr lang="en-GB" b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endParaRPr lang="en-GB" sz="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115FAA"/>
                </a:solidFill>
              </a:rPr>
              <a:t>PAPĪRA </a:t>
            </a:r>
            <a:r>
              <a:rPr lang="en-GB" b="1" dirty="0">
                <a:solidFill>
                  <a:srgbClr val="115FAA"/>
                </a:solidFill>
              </a:rPr>
              <a:t>FORMĀTĀ</a:t>
            </a:r>
            <a:r>
              <a:rPr lang="en-GB" dirty="0"/>
              <a:t> 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DU </a:t>
            </a:r>
            <a:r>
              <a:rPr lang="en-GB" dirty="0" err="1"/>
              <a:t>Studējošo</a:t>
            </a:r>
            <a:r>
              <a:rPr lang="en-GB" dirty="0"/>
              <a:t> </a:t>
            </a:r>
            <a:r>
              <a:rPr lang="en-GB" dirty="0" err="1"/>
              <a:t>servisa</a:t>
            </a:r>
            <a:r>
              <a:rPr lang="en-GB" dirty="0"/>
              <a:t> </a:t>
            </a:r>
            <a:r>
              <a:rPr lang="en-GB" dirty="0" err="1"/>
              <a:t>centrā</a:t>
            </a:r>
            <a:r>
              <a:rPr lang="en-GB" dirty="0"/>
              <a:t> (</a:t>
            </a:r>
            <a:r>
              <a:rPr lang="en-GB" dirty="0" err="1"/>
              <a:t>Daugavpilī</a:t>
            </a:r>
            <a:r>
              <a:rPr lang="en-GB" dirty="0"/>
              <a:t>, </a:t>
            </a:r>
            <a:r>
              <a:rPr lang="en-GB" dirty="0" err="1"/>
              <a:t>Vienības</a:t>
            </a:r>
            <a:r>
              <a:rPr lang="en-GB" dirty="0"/>
              <a:t> </a:t>
            </a:r>
            <a:r>
              <a:rPr lang="en-GB" dirty="0" err="1"/>
              <a:t>ielā</a:t>
            </a:r>
            <a:r>
              <a:rPr lang="en-GB" dirty="0"/>
              <a:t> </a:t>
            </a:r>
            <a:r>
              <a:rPr lang="en-GB" dirty="0" smtClean="0"/>
              <a:t>13, 125.kab</a:t>
            </a:r>
            <a:r>
              <a:rPr lang="en-GB" dirty="0"/>
              <a:t>. </a:t>
            </a:r>
            <a:r>
              <a:rPr lang="en-GB" dirty="0" err="1"/>
              <a:t>vai</a:t>
            </a:r>
            <a:r>
              <a:rPr lang="en-GB" dirty="0"/>
              <a:t> 128.kab.)</a:t>
            </a:r>
            <a:br>
              <a:rPr lang="en-GB" dirty="0"/>
            </a:br>
            <a:r>
              <a:rPr lang="en-GB" dirty="0">
                <a:solidFill>
                  <a:srgbClr val="FF0000"/>
                </a:solidFill>
              </a:rPr>
              <a:t/>
            </a:r>
            <a:br>
              <a:rPr lang="en-GB" dirty="0">
                <a:solidFill>
                  <a:srgbClr val="FF0000"/>
                </a:solidFill>
              </a:rPr>
            </a:br>
            <a:r>
              <a:rPr lang="en-GB" b="1" dirty="0">
                <a:solidFill>
                  <a:srgbClr val="FF0000"/>
                </a:solidFill>
              </a:rPr>
              <a:t>VAI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b="1" dirty="0">
                <a:solidFill>
                  <a:srgbClr val="135FAB"/>
                </a:solidFill>
              </a:rPr>
              <a:t>ELEKTRONISKA DOKUMENTA FORMĀ</a:t>
            </a:r>
            <a:r>
              <a:rPr lang="en-GB" dirty="0"/>
              <a:t>, </a:t>
            </a: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sūtot</a:t>
            </a:r>
            <a:r>
              <a:rPr lang="en-GB" dirty="0" smtClean="0"/>
              <a:t> </a:t>
            </a:r>
            <a:r>
              <a:rPr lang="en-GB" dirty="0" err="1"/>
              <a:t>uz</a:t>
            </a:r>
            <a:r>
              <a:rPr lang="en-GB" dirty="0"/>
              <a:t> e-</a:t>
            </a:r>
            <a:r>
              <a:rPr lang="en-GB" dirty="0" err="1"/>
              <a:t>pastu</a:t>
            </a:r>
            <a:r>
              <a:rPr lang="en-GB" dirty="0"/>
              <a:t> </a:t>
            </a:r>
            <a:r>
              <a:rPr lang="en-GB" dirty="0">
                <a:hlinkClick r:id="rId2"/>
              </a:rPr>
              <a:t>ssc@du.lv</a:t>
            </a:r>
            <a:r>
              <a:rPr lang="en-GB" dirty="0"/>
              <a:t>, </a:t>
            </a:r>
            <a:r>
              <a:rPr lang="en-GB" dirty="0" err="1"/>
              <a:t>parakstot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drošu</a:t>
            </a:r>
            <a:r>
              <a:rPr lang="en-GB" dirty="0"/>
              <a:t> </a:t>
            </a:r>
            <a:r>
              <a:rPr lang="en-GB" dirty="0" err="1"/>
              <a:t>elektronisko</a:t>
            </a:r>
            <a:r>
              <a:rPr lang="en-GB" dirty="0"/>
              <a:t> </a:t>
            </a:r>
            <a:r>
              <a:rPr lang="en-GB" dirty="0" err="1"/>
              <a:t>parakstu</a:t>
            </a:r>
            <a:r>
              <a:rPr lang="en-GB" dirty="0"/>
              <a:t> (ID </a:t>
            </a:r>
            <a:r>
              <a:rPr lang="en-GB" dirty="0" err="1"/>
              <a:t>karte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parakstiem</a:t>
            </a:r>
            <a:r>
              <a:rPr lang="en-GB" dirty="0"/>
              <a:t> </a:t>
            </a:r>
            <a:r>
              <a:rPr lang="en-GB" dirty="0" err="1"/>
              <a:t>vai</a:t>
            </a:r>
            <a:r>
              <a:rPr lang="en-GB" dirty="0"/>
              <a:t> e-mobile).</a:t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9" y="365126"/>
            <a:ext cx="75062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4) IESNIEGT IESNIEGUMU UN PIELIKUMOS MINĒTOS DOKUMENTUS</a:t>
            </a:r>
          </a:p>
          <a:p>
            <a:pPr algn="ctr"/>
            <a:endParaRPr lang="en-GB" sz="1000" b="1" dirty="0" smtClean="0">
              <a:solidFill>
                <a:srgbClr val="135F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665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2977" y="2273992"/>
            <a:ext cx="7198885" cy="2871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309285" y="414295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JA IESNIEGUMU PLĀNO IESNIEGT ELEKTRONISKA DOKUMENTA FORMĀ (1)</a:t>
            </a:r>
            <a:endParaRPr lang="en-GB" sz="1000" b="1" dirty="0" smtClean="0">
              <a:solidFill>
                <a:srgbClr val="135FAB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977" y="1368402"/>
            <a:ext cx="687705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3237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2977" y="2273992"/>
            <a:ext cx="7198885" cy="2871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309285" y="414295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JA IESNIEGUMU PLĀNO IESNIEGT ELEKTRONISKA DOKUMENTA FORMĀ (2)</a:t>
            </a:r>
            <a:endParaRPr lang="en-GB" sz="1000" b="1" dirty="0" smtClean="0">
              <a:solidFill>
                <a:srgbClr val="135FAB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487" y="1842221"/>
            <a:ext cx="7917007" cy="282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4625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62977" y="2273992"/>
            <a:ext cx="7198885" cy="28715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sz="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2400" b="1" dirty="0" smtClean="0">
                <a:solidFill>
                  <a:srgbClr val="115FAA"/>
                </a:solidFill>
              </a:rPr>
              <a:t>1) </a:t>
            </a:r>
            <a:r>
              <a:rPr lang="en-GB" sz="2400" b="1" dirty="0" err="1" smtClean="0">
                <a:solidFill>
                  <a:srgbClr val="115FAA"/>
                </a:solidFill>
              </a:rPr>
              <a:t>Tiek</a:t>
            </a:r>
            <a:r>
              <a:rPr lang="en-GB" sz="2400" b="1" dirty="0" smtClean="0">
                <a:solidFill>
                  <a:srgbClr val="115FAA"/>
                </a:solidFill>
              </a:rPr>
              <a:t> </a:t>
            </a:r>
            <a:r>
              <a:rPr lang="en-GB" sz="2400" b="1" dirty="0" err="1" smtClean="0">
                <a:solidFill>
                  <a:srgbClr val="115FAA"/>
                </a:solidFill>
              </a:rPr>
              <a:t>gatavots</a:t>
            </a:r>
            <a:r>
              <a:rPr lang="en-GB" sz="2400" b="1" dirty="0" smtClean="0">
                <a:solidFill>
                  <a:srgbClr val="115FAA"/>
                </a:solidFill>
              </a:rPr>
              <a:t> STUDIJU KURSU SALĪDZINĀJUMS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115FAA"/>
                </a:solidFill>
              </a:rPr>
              <a:t>2) </a:t>
            </a:r>
            <a:r>
              <a:rPr lang="en-GB" sz="2400" b="1" dirty="0" err="1">
                <a:solidFill>
                  <a:srgbClr val="115FAA"/>
                </a:solidFill>
              </a:rPr>
              <a:t>Tiek</a:t>
            </a:r>
            <a:r>
              <a:rPr lang="en-GB" sz="2400" b="1" dirty="0">
                <a:solidFill>
                  <a:srgbClr val="115FAA"/>
                </a:solidFill>
              </a:rPr>
              <a:t> </a:t>
            </a:r>
            <a:r>
              <a:rPr lang="en-GB" sz="2400" b="1" dirty="0" err="1">
                <a:solidFill>
                  <a:srgbClr val="115FAA"/>
                </a:solidFill>
              </a:rPr>
              <a:t>gatavots</a:t>
            </a:r>
            <a:r>
              <a:rPr lang="en-GB" sz="2400" b="1" dirty="0">
                <a:solidFill>
                  <a:srgbClr val="115FAA"/>
                </a:solidFill>
              </a:rPr>
              <a:t> LĪGUMS </a:t>
            </a:r>
            <a:r>
              <a:rPr lang="en-GB" sz="2400" b="1" dirty="0" smtClean="0">
                <a:solidFill>
                  <a:srgbClr val="115FAA"/>
                </a:solidFill>
              </a:rPr>
              <a:t>PAR STUDIJĀM DU</a:t>
            </a:r>
          </a:p>
          <a:p>
            <a:pPr marL="0" indent="0">
              <a:buNone/>
            </a:pPr>
            <a:r>
              <a:rPr lang="en-GB" sz="2400" b="1" dirty="0" smtClean="0">
                <a:solidFill>
                  <a:srgbClr val="115FAA"/>
                </a:solidFill>
              </a:rPr>
              <a:t>3) </a:t>
            </a:r>
            <a:r>
              <a:rPr lang="en-GB" sz="2400" b="1" dirty="0" err="1" smtClean="0">
                <a:solidFill>
                  <a:srgbClr val="115FAA"/>
                </a:solidFill>
              </a:rPr>
              <a:t>Ar</a:t>
            </a:r>
            <a:r>
              <a:rPr lang="en-GB" sz="2400" b="1" dirty="0" smtClean="0">
                <a:solidFill>
                  <a:srgbClr val="115FAA"/>
                </a:solidFill>
              </a:rPr>
              <a:t> </a:t>
            </a:r>
            <a:r>
              <a:rPr lang="en-GB" sz="2400" b="1" dirty="0" err="1" smtClean="0">
                <a:solidFill>
                  <a:srgbClr val="115FAA"/>
                </a:solidFill>
              </a:rPr>
              <a:t>Jums</a:t>
            </a:r>
            <a:r>
              <a:rPr lang="en-GB" sz="2400" b="1" dirty="0" smtClean="0">
                <a:solidFill>
                  <a:srgbClr val="115FAA"/>
                </a:solidFill>
              </a:rPr>
              <a:t> </a:t>
            </a:r>
            <a:r>
              <a:rPr lang="en-GB" sz="2400" b="1" dirty="0" err="1" smtClean="0">
                <a:solidFill>
                  <a:srgbClr val="115FAA"/>
                </a:solidFill>
              </a:rPr>
              <a:t>sazināsies</a:t>
            </a:r>
            <a:r>
              <a:rPr lang="en-GB" sz="2400" b="1" dirty="0" smtClean="0">
                <a:solidFill>
                  <a:srgbClr val="115FAA"/>
                </a:solidFill>
              </a:rPr>
              <a:t> no DU! </a:t>
            </a:r>
          </a:p>
          <a:p>
            <a:pPr marL="0" indent="0">
              <a:buNone/>
            </a:pPr>
            <a:r>
              <a:rPr lang="en-GB" sz="2400" b="1" dirty="0" err="1" smtClean="0">
                <a:solidFill>
                  <a:srgbClr val="FF5D30"/>
                </a:solidFill>
              </a:rPr>
              <a:t>Sekojam</a:t>
            </a:r>
            <a:r>
              <a:rPr lang="en-GB" sz="2400" b="1" dirty="0" smtClean="0">
                <a:solidFill>
                  <a:srgbClr val="FF5D30"/>
                </a:solidFill>
              </a:rPr>
              <a:t> </a:t>
            </a:r>
            <a:r>
              <a:rPr lang="en-GB" sz="2400" b="1" dirty="0" err="1" smtClean="0">
                <a:solidFill>
                  <a:srgbClr val="FF5D30"/>
                </a:solidFill>
              </a:rPr>
              <a:t>informācijai</a:t>
            </a:r>
            <a:r>
              <a:rPr lang="en-GB" sz="2400" b="1" dirty="0" smtClean="0">
                <a:solidFill>
                  <a:srgbClr val="FF5D30"/>
                </a:solidFill>
              </a:rPr>
              <a:t> </a:t>
            </a:r>
            <a:r>
              <a:rPr lang="en-GB" sz="2400" b="1" dirty="0" err="1" smtClean="0">
                <a:solidFill>
                  <a:srgbClr val="FF5D30"/>
                </a:solidFill>
              </a:rPr>
              <a:t>savā</a:t>
            </a:r>
            <a:r>
              <a:rPr lang="en-GB" sz="2400" b="1" dirty="0" smtClean="0">
                <a:solidFill>
                  <a:srgbClr val="FF5D30"/>
                </a:solidFill>
              </a:rPr>
              <a:t> e-</a:t>
            </a:r>
            <a:r>
              <a:rPr lang="en-GB" sz="2400" b="1" dirty="0" err="1" smtClean="0">
                <a:solidFill>
                  <a:srgbClr val="FF5D30"/>
                </a:solidFill>
              </a:rPr>
              <a:t>pastā</a:t>
            </a:r>
            <a:r>
              <a:rPr lang="en-GB" sz="2400" b="1" dirty="0" smtClean="0">
                <a:solidFill>
                  <a:srgbClr val="FF5D30"/>
                </a:solidFill>
              </a:rPr>
              <a:t>, </a:t>
            </a:r>
            <a:r>
              <a:rPr lang="en-GB" sz="2400" b="1" dirty="0" err="1" smtClean="0">
                <a:solidFill>
                  <a:srgbClr val="FF5D30"/>
                </a:solidFill>
              </a:rPr>
              <a:t>pieņemam</a:t>
            </a:r>
            <a:r>
              <a:rPr lang="en-GB" sz="2400" b="1" dirty="0" smtClean="0">
                <a:solidFill>
                  <a:srgbClr val="FF5D30"/>
                </a:solidFill>
              </a:rPr>
              <a:t> </a:t>
            </a:r>
            <a:r>
              <a:rPr lang="en-GB" sz="2400" b="1" dirty="0" err="1" smtClean="0">
                <a:solidFill>
                  <a:srgbClr val="FF5D30"/>
                </a:solidFill>
              </a:rPr>
              <a:t>zvanus</a:t>
            </a:r>
            <a:r>
              <a:rPr lang="en-GB" sz="2400" b="1" dirty="0" smtClean="0">
                <a:solidFill>
                  <a:srgbClr val="FF5D30"/>
                </a:solidFill>
              </a:rPr>
              <a:t>!</a:t>
            </a:r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9" y="764137"/>
            <a:ext cx="75062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5) GAIDAM INFORMĀCIJU PAR TĀLĀKĀM DARBĪBĀM NO DAUGAVPILS UNIVERSITĀTES</a:t>
            </a:r>
          </a:p>
          <a:p>
            <a:pPr algn="ctr"/>
            <a:endParaRPr lang="en-GB" sz="1000" b="1" dirty="0" smtClean="0">
              <a:solidFill>
                <a:srgbClr val="135FA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020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40700" y="2103243"/>
            <a:ext cx="7720420" cy="351246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solidFill>
                  <a:srgbClr val="115FAA"/>
                </a:solidFill>
              </a:rPr>
              <a:t> </a:t>
            </a:r>
            <a:r>
              <a:rPr lang="en-GB" dirty="0" err="1" smtClean="0">
                <a:solidFill>
                  <a:srgbClr val="115FAA"/>
                </a:solidFill>
              </a:rPr>
              <a:t>Tiek</a:t>
            </a:r>
            <a:r>
              <a:rPr lang="en-GB" dirty="0" smtClean="0">
                <a:solidFill>
                  <a:srgbClr val="115FAA"/>
                </a:solidFill>
              </a:rPr>
              <a:t> </a:t>
            </a:r>
            <a:r>
              <a:rPr lang="en-GB" dirty="0" err="1" smtClean="0">
                <a:solidFill>
                  <a:srgbClr val="115FAA"/>
                </a:solidFill>
              </a:rPr>
              <a:t>aprēķināta</a:t>
            </a:r>
            <a:r>
              <a:rPr lang="en-GB" dirty="0" smtClean="0">
                <a:solidFill>
                  <a:srgbClr val="115FAA"/>
                </a:solidFill>
              </a:rPr>
              <a:t> </a:t>
            </a:r>
            <a:r>
              <a:rPr lang="en-GB" dirty="0" err="1" smtClean="0">
                <a:solidFill>
                  <a:srgbClr val="115FAA"/>
                </a:solidFill>
              </a:rPr>
              <a:t>tikai</a:t>
            </a:r>
            <a:r>
              <a:rPr lang="en-GB" dirty="0" smtClean="0">
                <a:solidFill>
                  <a:srgbClr val="115FAA"/>
                </a:solidFill>
              </a:rPr>
              <a:t> par Daugavpils </a:t>
            </a:r>
            <a:r>
              <a:rPr lang="en-GB" dirty="0" err="1" smtClean="0">
                <a:solidFill>
                  <a:srgbClr val="115FAA"/>
                </a:solidFill>
              </a:rPr>
              <a:t>Universitātē</a:t>
            </a:r>
            <a:r>
              <a:rPr lang="en-GB" dirty="0" smtClean="0">
                <a:solidFill>
                  <a:srgbClr val="115FAA"/>
                </a:solidFill>
              </a:rPr>
              <a:t>  </a:t>
            </a:r>
            <a:r>
              <a:rPr lang="en-GB" dirty="0" err="1" smtClean="0">
                <a:solidFill>
                  <a:srgbClr val="115FAA"/>
                </a:solidFill>
              </a:rPr>
              <a:t>apgūstamajiem</a:t>
            </a:r>
            <a:r>
              <a:rPr lang="en-GB" dirty="0" smtClean="0">
                <a:solidFill>
                  <a:srgbClr val="115FAA"/>
                </a:solidFill>
              </a:rPr>
              <a:t> </a:t>
            </a:r>
            <a:r>
              <a:rPr lang="en-GB" dirty="0" err="1" smtClean="0">
                <a:solidFill>
                  <a:srgbClr val="115FAA"/>
                </a:solidFill>
              </a:rPr>
              <a:t>kredītpunktiem</a:t>
            </a:r>
            <a:endParaRPr lang="en-GB" dirty="0" smtClean="0">
              <a:solidFill>
                <a:srgbClr val="115FAA"/>
              </a:solidFill>
            </a:endParaRPr>
          </a:p>
          <a:p>
            <a:pPr marL="0" indent="0">
              <a:buNone/>
            </a:pPr>
            <a:r>
              <a:rPr lang="en-GB" dirty="0" err="1" smtClean="0"/>
              <a:t>Studiju</a:t>
            </a:r>
            <a:r>
              <a:rPr lang="en-GB" dirty="0" smtClean="0"/>
              <a:t> </a:t>
            </a:r>
            <a:r>
              <a:rPr lang="en-GB" dirty="0" err="1" smtClean="0"/>
              <a:t>maksa</a:t>
            </a:r>
            <a:r>
              <a:rPr lang="en-GB" dirty="0" smtClean="0"/>
              <a:t> 2024./2025.st.g. </a:t>
            </a:r>
            <a:r>
              <a:rPr lang="en-GB" dirty="0" err="1" smtClean="0"/>
              <a:t>imatrikulētajiem</a:t>
            </a:r>
            <a:r>
              <a:rPr lang="en-GB" dirty="0" smtClean="0"/>
              <a:t>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9" y="940203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STUDIJU MAKSA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9414" y="3501823"/>
            <a:ext cx="7288838" cy="118655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18866" y="4179454"/>
            <a:ext cx="7149934" cy="2078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8866" y="4918623"/>
            <a:ext cx="7149934" cy="112740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463775" y="5569860"/>
            <a:ext cx="7060116" cy="2078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931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Прямоугольник 1"/>
          <p:cNvSpPr/>
          <p:nvPr/>
        </p:nvSpPr>
        <p:spPr>
          <a:xfrm>
            <a:off x="1082757" y="2559392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115FAA"/>
                </a:solidFill>
              </a:rPr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14701976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253886" y="618121"/>
            <a:ext cx="7715545" cy="62398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v-LV" sz="2000" dirty="0" smtClean="0"/>
              <a:t>DU </a:t>
            </a:r>
            <a:r>
              <a:rPr lang="lv-LV" sz="2000" dirty="0"/>
              <a:t>mājas lapā </a:t>
            </a:r>
            <a:r>
              <a:rPr lang="lv-LV" sz="2000" dirty="0" smtClean="0">
                <a:hlinkClick r:id="rId2"/>
              </a:rPr>
              <a:t>www.du.lv</a:t>
            </a:r>
            <a:r>
              <a:rPr lang="lv-LV" sz="2000" dirty="0" smtClean="0"/>
              <a:t> ir </a:t>
            </a:r>
            <a:r>
              <a:rPr lang="lv-LV" sz="2000" dirty="0"/>
              <a:t>pieejama </a:t>
            </a:r>
          </a:p>
          <a:p>
            <a:pPr marL="0" indent="0" algn="ctr">
              <a:buNone/>
            </a:pPr>
            <a:r>
              <a:rPr lang="lv-LV" sz="2000" b="1" dirty="0"/>
              <a:t>«Kārtība studiju uzsākšanai vēlākos studiju posmos </a:t>
            </a:r>
            <a:endParaRPr lang="lv-LV" sz="2000" b="1" dirty="0" smtClean="0"/>
          </a:p>
          <a:p>
            <a:pPr marL="0" indent="0" algn="ctr">
              <a:buNone/>
            </a:pPr>
            <a:r>
              <a:rPr lang="lv-LV" sz="2000" b="1" dirty="0" smtClean="0"/>
              <a:t>Daugavpils </a:t>
            </a:r>
            <a:r>
              <a:rPr lang="lv-LV" sz="2000" b="1" dirty="0"/>
              <a:t>Universitātē</a:t>
            </a:r>
            <a:r>
              <a:rPr lang="lv-LV" sz="2000" b="1" dirty="0" smtClean="0"/>
              <a:t>»</a:t>
            </a:r>
            <a:endParaRPr lang="en-GB" sz="2000" b="1" dirty="0" smtClean="0"/>
          </a:p>
          <a:p>
            <a:pPr marL="0" indent="0">
              <a:buNone/>
            </a:pPr>
            <a:r>
              <a:rPr lang="en-GB" sz="2400" b="1" dirty="0" smtClean="0">
                <a:solidFill>
                  <a:srgbClr val="FF5D30"/>
                </a:solidFill>
              </a:rPr>
              <a:t>KĀ ATRAST?</a:t>
            </a:r>
            <a:endParaRPr lang="en-GB" sz="2000" dirty="0" smtClean="0">
              <a:solidFill>
                <a:srgbClr val="FF5D3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smtClean="0">
                <a:solidFill>
                  <a:srgbClr val="115FAA"/>
                </a:solidFill>
              </a:rPr>
              <a:t> </a:t>
            </a:r>
            <a:r>
              <a:rPr lang="en-GB" sz="1800" dirty="0" smtClean="0">
                <a:solidFill>
                  <a:srgbClr val="115FAA"/>
                </a:solidFill>
                <a:hlinkClick r:id="rId2"/>
              </a:rPr>
              <a:t>www.du.lv</a:t>
            </a:r>
            <a:endParaRPr lang="en-GB" sz="1800" dirty="0" smtClean="0">
              <a:solidFill>
                <a:srgbClr val="115FA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err="1" smtClean="0">
                <a:solidFill>
                  <a:srgbClr val="115FAA"/>
                </a:solidFill>
              </a:rPr>
              <a:t>Studentiem</a:t>
            </a:r>
            <a:endParaRPr lang="en-GB" sz="1800" dirty="0" smtClean="0">
              <a:solidFill>
                <a:srgbClr val="115FA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 err="1" smtClean="0">
                <a:solidFill>
                  <a:srgbClr val="115FAA"/>
                </a:solidFill>
              </a:rPr>
              <a:t>Svarīgākie</a:t>
            </a:r>
            <a:r>
              <a:rPr lang="en-GB" sz="1800" dirty="0" smtClean="0">
                <a:solidFill>
                  <a:srgbClr val="115FAA"/>
                </a:solidFill>
              </a:rPr>
              <a:t> </a:t>
            </a:r>
            <a:r>
              <a:rPr lang="en-GB" sz="1800" dirty="0" err="1" smtClean="0">
                <a:solidFill>
                  <a:srgbClr val="115FAA"/>
                </a:solidFill>
              </a:rPr>
              <a:t>dokumenti</a:t>
            </a:r>
            <a:endParaRPr lang="en-GB" sz="1800" dirty="0" smtClean="0">
              <a:solidFill>
                <a:srgbClr val="115FA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sz="1800" dirty="0">
                <a:solidFill>
                  <a:srgbClr val="115FAA"/>
                </a:solidFill>
              </a:rPr>
              <a:t> </a:t>
            </a:r>
            <a:r>
              <a:rPr lang="en-GB" sz="1800" dirty="0" smtClean="0">
                <a:solidFill>
                  <a:srgbClr val="115FAA"/>
                </a:solidFill>
              </a:rPr>
              <a:t>   </a:t>
            </a:r>
            <a:endParaRPr lang="lv-LV" sz="1800" dirty="0">
              <a:solidFill>
                <a:srgbClr val="115FAA"/>
              </a:solidFill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lv-LV" sz="2000" b="1" dirty="0">
              <a:solidFill>
                <a:srgbClr val="135FAB"/>
              </a:solidFill>
              <a:cs typeface="Times New Roman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lv-LV" sz="4000" dirty="0">
              <a:solidFill>
                <a:srgbClr val="135FAB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3144" y="3424845"/>
            <a:ext cx="6585016" cy="2905748"/>
          </a:xfrm>
          <a:prstGeom prst="rect">
            <a:avLst/>
          </a:prstGeom>
        </p:spPr>
      </p:pic>
      <p:sp>
        <p:nvSpPr>
          <p:cNvPr id="11" name="Right Arrow 10"/>
          <p:cNvSpPr/>
          <p:nvPr/>
        </p:nvSpPr>
        <p:spPr>
          <a:xfrm>
            <a:off x="1229584" y="4944221"/>
            <a:ext cx="440574" cy="18288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1783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499382" y="1920239"/>
            <a:ext cx="6988901" cy="35578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 smtClean="0"/>
              <a:t>AKADĒMISKAI IZZIŅAI JĀSATUR INFORMĀCIJU PAR: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115FAA"/>
                </a:solidFill>
              </a:rPr>
              <a:t>Imatrikulācijas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datumu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datums</a:t>
            </a:r>
            <a:r>
              <a:rPr lang="en-US" dirty="0" smtClean="0"/>
              <a:t>, </a:t>
            </a:r>
            <a:r>
              <a:rPr lang="en-US" dirty="0" err="1" smtClean="0"/>
              <a:t>kad</a:t>
            </a:r>
            <a:r>
              <a:rPr lang="en-US" dirty="0" smtClean="0"/>
              <a:t> </a:t>
            </a:r>
            <a:r>
              <a:rPr lang="en-US" dirty="0" err="1" smtClean="0"/>
              <a:t>uzsāktas</a:t>
            </a:r>
            <a:r>
              <a:rPr lang="en-US" dirty="0" smtClean="0"/>
              <a:t> </a:t>
            </a:r>
            <a:r>
              <a:rPr lang="en-US" dirty="0" err="1" smtClean="0"/>
              <a:t>studijas</a:t>
            </a:r>
            <a:r>
              <a:rPr lang="en-US" dirty="0" smtClean="0"/>
              <a:t> BSA)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115FAA"/>
                </a:solidFill>
              </a:rPr>
              <a:t>Eksmatrikulācijas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datumu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/>
              <a:t>datums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</a:t>
            </a:r>
            <a:r>
              <a:rPr lang="en-US" dirty="0" err="1" smtClean="0"/>
              <a:t>pārtrauktas</a:t>
            </a:r>
            <a:r>
              <a:rPr lang="en-US" dirty="0" smtClean="0"/>
              <a:t> </a:t>
            </a:r>
            <a:r>
              <a:rPr lang="en-US" dirty="0" err="1"/>
              <a:t>studijas</a:t>
            </a:r>
            <a:r>
              <a:rPr lang="en-US" dirty="0"/>
              <a:t> BSA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115FAA"/>
                </a:solidFill>
              </a:rPr>
              <a:t>Apgūtie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studiju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kursi</a:t>
            </a:r>
            <a:endParaRPr lang="en-US" dirty="0" smtClean="0">
              <a:solidFill>
                <a:srgbClr val="115FAA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115FAA"/>
                </a:solidFill>
              </a:rPr>
              <a:t>Apgūto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studiju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kursu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apjoms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kredītpunktos</a:t>
            </a:r>
            <a:r>
              <a:rPr lang="en-US" dirty="0" smtClean="0">
                <a:solidFill>
                  <a:srgbClr val="115FAA"/>
                </a:solidFill>
              </a:rPr>
              <a:t> </a:t>
            </a:r>
            <a:r>
              <a:rPr lang="en-US" dirty="0" err="1" smtClean="0">
                <a:solidFill>
                  <a:srgbClr val="115FAA"/>
                </a:solidFill>
              </a:rPr>
              <a:t>utt</a:t>
            </a:r>
            <a:r>
              <a:rPr lang="en-US" dirty="0" smtClean="0">
                <a:solidFill>
                  <a:srgbClr val="115FAA"/>
                </a:solidFill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8" y="582820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1) JĀPASŪTA AKADĒMISKĀS IZZIŅAS NO BSA LATVIEŠU UN ANGĻU VALODĀ</a:t>
            </a:r>
          </a:p>
        </p:txBody>
      </p:sp>
    </p:spTree>
    <p:extLst>
      <p:ext uri="{BB962C8B-B14F-4D97-AF65-F5344CB8AC3E}">
        <p14:creationId xmlns:p14="http://schemas.microsoft.com/office/powerpoint/2010/main" val="2007906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08189" y="1831109"/>
            <a:ext cx="7586428" cy="44948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lv-LV" sz="2400" dirty="0"/>
              <a:t>iepriekšējo izglītību apliecinošu dokumentu (atbilstoši studiju programmas līmenim, kurā uzsāk studijas) </a:t>
            </a:r>
            <a:r>
              <a:rPr lang="lv-LV" sz="2400" dirty="0" smtClean="0"/>
              <a:t>kopijas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rgbClr val="115FAA"/>
                </a:solidFill>
              </a:rPr>
              <a:t>(BSP “</a:t>
            </a:r>
            <a:r>
              <a:rPr lang="en-GB" sz="2400" dirty="0" err="1" smtClean="0">
                <a:solidFill>
                  <a:srgbClr val="115FAA"/>
                </a:solidFill>
              </a:rPr>
              <a:t>Psiholoģija</a:t>
            </a:r>
            <a:r>
              <a:rPr lang="en-GB" sz="2400" dirty="0" smtClean="0">
                <a:solidFill>
                  <a:srgbClr val="115FAA"/>
                </a:solidFill>
              </a:rPr>
              <a:t>” -  </a:t>
            </a:r>
            <a:r>
              <a:rPr lang="en-GB" sz="2400" b="1" dirty="0" smtClean="0">
                <a:solidFill>
                  <a:srgbClr val="115FAA"/>
                </a:solidFill>
              </a:rPr>
              <a:t>ATESTĀTS PAR VIDĒJO IZGLĪTĪBU AR SEKMJU   IZRAKSTU)</a:t>
            </a:r>
            <a:r>
              <a:rPr lang="en-GB" sz="2400" dirty="0" smtClean="0">
                <a:solidFill>
                  <a:srgbClr val="115FAA"/>
                </a:solidFill>
              </a:rPr>
              <a:t>; </a:t>
            </a:r>
            <a:r>
              <a:rPr lang="en-GB" sz="2400" dirty="0" smtClean="0">
                <a:solidFill>
                  <a:srgbClr val="FF5D30"/>
                </a:solidFill>
              </a:rPr>
              <a:t>CE </a:t>
            </a:r>
            <a:r>
              <a:rPr lang="en-GB" sz="2400" dirty="0" err="1" smtClean="0">
                <a:solidFill>
                  <a:srgbClr val="FF5D30"/>
                </a:solidFill>
              </a:rPr>
              <a:t>sertifikāti</a:t>
            </a:r>
            <a:r>
              <a:rPr lang="en-GB" sz="2400" dirty="0" smtClean="0">
                <a:solidFill>
                  <a:srgbClr val="FF5D30"/>
                </a:solidFill>
              </a:rPr>
              <a:t>, </a:t>
            </a:r>
            <a:r>
              <a:rPr lang="en-GB" sz="2400" dirty="0" err="1" smtClean="0">
                <a:solidFill>
                  <a:srgbClr val="FF5D30"/>
                </a:solidFill>
              </a:rPr>
              <a:t>ja</a:t>
            </a:r>
            <a:r>
              <a:rPr lang="en-GB" sz="2400" dirty="0" smtClean="0">
                <a:solidFill>
                  <a:srgbClr val="FF5D30"/>
                </a:solidFill>
              </a:rPr>
              <a:t> </a:t>
            </a:r>
            <a:r>
              <a:rPr lang="en-GB" sz="2400" dirty="0" err="1" smtClean="0">
                <a:solidFill>
                  <a:srgbClr val="FF5D30"/>
                </a:solidFill>
              </a:rPr>
              <a:t>ir</a:t>
            </a:r>
            <a:r>
              <a:rPr lang="en-GB" sz="2400" dirty="0" smtClean="0">
                <a:solidFill>
                  <a:srgbClr val="FF5D30"/>
                </a:solidFill>
              </a:rPr>
              <a:t> </a:t>
            </a:r>
            <a:r>
              <a:rPr lang="en-GB" sz="2400" dirty="0" err="1" smtClean="0">
                <a:solidFill>
                  <a:srgbClr val="FF5D30"/>
                </a:solidFill>
              </a:rPr>
              <a:t>kārtoti</a:t>
            </a:r>
            <a:r>
              <a:rPr lang="en-GB" sz="2400" dirty="0" smtClean="0">
                <a:solidFill>
                  <a:srgbClr val="FF5D30"/>
                </a:solidFill>
              </a:rPr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lv-LV" sz="2400" dirty="0" smtClean="0"/>
              <a:t>personu </a:t>
            </a:r>
            <a:r>
              <a:rPr lang="lv-LV" sz="2400" dirty="0"/>
              <a:t>apliecinoša dokumenta </a:t>
            </a:r>
            <a:r>
              <a:rPr lang="lv-LV" sz="2400" dirty="0" smtClean="0"/>
              <a:t>(</a:t>
            </a:r>
            <a:r>
              <a:rPr lang="lv-LV" sz="2400" b="1" dirty="0" smtClean="0">
                <a:solidFill>
                  <a:srgbClr val="115FAA"/>
                </a:solidFill>
              </a:rPr>
              <a:t>PASES</a:t>
            </a:r>
            <a:r>
              <a:rPr lang="lv-LV" sz="2400" dirty="0" smtClean="0">
                <a:solidFill>
                  <a:srgbClr val="115FAA"/>
                </a:solidFill>
              </a:rPr>
              <a:t> </a:t>
            </a:r>
            <a:r>
              <a:rPr lang="lv-LV" sz="2400" dirty="0">
                <a:solidFill>
                  <a:srgbClr val="115FAA"/>
                </a:solidFill>
              </a:rPr>
              <a:t>vai </a:t>
            </a:r>
            <a:r>
              <a:rPr lang="lv-LV" sz="2400" b="1" dirty="0" smtClean="0">
                <a:solidFill>
                  <a:srgbClr val="115FAA"/>
                </a:solidFill>
              </a:rPr>
              <a:t>PERSONAS APLIECĪBAS </a:t>
            </a:r>
            <a:r>
              <a:rPr lang="lv-LV" sz="2400" dirty="0">
                <a:solidFill>
                  <a:srgbClr val="115FAA"/>
                </a:solidFill>
              </a:rPr>
              <a:t>(</a:t>
            </a:r>
            <a:r>
              <a:rPr lang="lv-LV" sz="2400" dirty="0" err="1">
                <a:solidFill>
                  <a:srgbClr val="115FAA"/>
                </a:solidFill>
              </a:rPr>
              <a:t>eiD</a:t>
            </a:r>
            <a:r>
              <a:rPr lang="lv-LV" sz="2400" dirty="0">
                <a:solidFill>
                  <a:srgbClr val="115FAA"/>
                </a:solidFill>
              </a:rPr>
              <a:t>)</a:t>
            </a:r>
            <a:r>
              <a:rPr lang="lv-LV" sz="2400" dirty="0"/>
              <a:t>) </a:t>
            </a:r>
            <a:r>
              <a:rPr lang="lv-LV" sz="2400" dirty="0" smtClean="0"/>
              <a:t>kopiju;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lv-LV" sz="2400" b="1" dirty="0" smtClean="0">
                <a:solidFill>
                  <a:srgbClr val="135FAB"/>
                </a:solidFill>
              </a:rPr>
              <a:t>1 (VIENU) </a:t>
            </a:r>
            <a:r>
              <a:rPr lang="lv-LV" sz="2400" b="1" dirty="0" smtClean="0">
                <a:solidFill>
                  <a:srgbClr val="115FAA"/>
                </a:solidFill>
              </a:rPr>
              <a:t>FOTOKARTĪTI</a:t>
            </a:r>
            <a:r>
              <a:rPr lang="lv-LV" sz="2400" b="1" dirty="0" smtClean="0"/>
              <a:t> </a:t>
            </a:r>
            <a:r>
              <a:rPr lang="lv-LV" sz="2400" dirty="0" smtClean="0"/>
              <a:t>(</a:t>
            </a:r>
            <a:r>
              <a:rPr lang="lv-LV" sz="2400" dirty="0"/>
              <a:t>izmērs 3x4</a:t>
            </a:r>
            <a:r>
              <a:rPr lang="lv-LV" sz="2400" dirty="0" smtClean="0"/>
              <a:t>);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lv-LV" sz="2400" dirty="0" smtClean="0"/>
              <a:t>ja </a:t>
            </a:r>
            <a:r>
              <a:rPr lang="lv-LV" sz="2400" dirty="0"/>
              <a:t>iesniegtie dokumenti ir ar citu uzvārdu (vārdu), tad dokumentu, kas apliecina to maiņu, piemēram</a:t>
            </a:r>
            <a:r>
              <a:rPr lang="lv-LV" sz="2400" dirty="0">
                <a:solidFill>
                  <a:srgbClr val="115FAA"/>
                </a:solidFill>
              </a:rPr>
              <a:t>, </a:t>
            </a:r>
            <a:r>
              <a:rPr lang="lv-LV" sz="2400" b="1" dirty="0" smtClean="0">
                <a:solidFill>
                  <a:srgbClr val="115FAA"/>
                </a:solidFill>
              </a:rPr>
              <a:t>LAULĪBAS APLIECĪBU</a:t>
            </a:r>
            <a:r>
              <a:rPr lang="lv-LV" sz="2400" dirty="0" smtClean="0">
                <a:solidFill>
                  <a:srgbClr val="115FAA"/>
                </a:solidFill>
              </a:rPr>
              <a:t>, </a:t>
            </a:r>
            <a:r>
              <a:rPr lang="lv-LV" sz="2400" dirty="0">
                <a:solidFill>
                  <a:srgbClr val="115FAA"/>
                </a:solidFill>
              </a:rPr>
              <a:t>uzvārda vai vārda maiņas </a:t>
            </a:r>
            <a:r>
              <a:rPr lang="lv-LV" sz="2400" dirty="0" smtClean="0">
                <a:solidFill>
                  <a:srgbClr val="115FAA"/>
                </a:solidFill>
              </a:rPr>
              <a:t>dokumentu</a:t>
            </a:r>
            <a:r>
              <a:rPr lang="lv-LV" sz="2400" dirty="0" smtClean="0"/>
              <a:t>;</a:t>
            </a: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lv-LV" sz="2400" dirty="0" smtClean="0"/>
              <a:t>maksājumu </a:t>
            </a:r>
            <a:r>
              <a:rPr lang="lv-LV" sz="2400" dirty="0"/>
              <a:t>apliecinoša dokumenta </a:t>
            </a:r>
            <a:r>
              <a:rPr lang="lv-LV" sz="2400" dirty="0" smtClean="0"/>
              <a:t>kopiju</a:t>
            </a:r>
            <a:r>
              <a:rPr lang="en-GB" sz="2400" dirty="0" smtClean="0"/>
              <a:t> (</a:t>
            </a:r>
            <a:r>
              <a:rPr lang="en-GB" sz="2400" dirty="0" smtClean="0">
                <a:solidFill>
                  <a:srgbClr val="115FAA"/>
                </a:solidFill>
              </a:rPr>
              <a:t>28,-eiro</a:t>
            </a:r>
            <a:r>
              <a:rPr lang="en-GB" sz="2400" dirty="0" smtClean="0"/>
              <a:t>)</a:t>
            </a:r>
            <a:r>
              <a:rPr lang="en-GB" sz="2600" dirty="0" smtClean="0"/>
              <a:t>.</a:t>
            </a:r>
            <a:endParaRPr lang="en-GB" sz="2600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174197" y="582820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2) DOKUMENTI, KAS BŪS NEPIECIEŠAMI                   STUDĒJOŠĀ LIETAS NOFORMĒŠANAI</a:t>
            </a:r>
          </a:p>
        </p:txBody>
      </p:sp>
    </p:spTree>
    <p:extLst>
      <p:ext uri="{BB962C8B-B14F-4D97-AF65-F5344CB8AC3E}">
        <p14:creationId xmlns:p14="http://schemas.microsoft.com/office/powerpoint/2010/main" val="2578612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98515" y="789709"/>
            <a:ext cx="7340139" cy="52018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b="1" dirty="0" smtClean="0">
                <a:solidFill>
                  <a:srgbClr val="FF5D30"/>
                </a:solidFill>
              </a:rPr>
              <a:t>3) JĀAIZPILDA IESNIEGUMA VEIDLAPA</a:t>
            </a:r>
          </a:p>
          <a:p>
            <a:pPr marL="0" indent="0">
              <a:buNone/>
            </a:pPr>
            <a:endParaRPr lang="lv-LV" dirty="0">
              <a:solidFill>
                <a:srgbClr val="115FAA"/>
              </a:solidFill>
            </a:endParaRPr>
          </a:p>
          <a:p>
            <a:pPr>
              <a:buNone/>
            </a:pPr>
            <a:endParaRPr lang="lv-LV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32386" y="865388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515" y="1596957"/>
            <a:ext cx="7134225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97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98515" y="789709"/>
            <a:ext cx="7340139" cy="52018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>
              <a:solidFill>
                <a:srgbClr val="115FAA"/>
              </a:solidFill>
            </a:endParaRPr>
          </a:p>
          <a:p>
            <a:pPr>
              <a:buNone/>
            </a:pPr>
            <a:endParaRPr lang="lv-LV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32386" y="865388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3670" y="1126998"/>
            <a:ext cx="6743700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4671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398515" y="789709"/>
            <a:ext cx="7340139" cy="52018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dirty="0">
              <a:solidFill>
                <a:srgbClr val="115FAA"/>
              </a:solidFill>
            </a:endParaRPr>
          </a:p>
          <a:p>
            <a:pPr>
              <a:buNone/>
            </a:pPr>
            <a:endParaRPr lang="lv-LV" dirty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32386" y="865388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6082" y="865388"/>
            <a:ext cx="6238875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395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65883" y="2190866"/>
            <a:ext cx="6988901" cy="1890684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GB" dirty="0" err="1" smtClean="0"/>
              <a:t>pasi</a:t>
            </a:r>
            <a:r>
              <a:rPr lang="en-GB" dirty="0" smtClean="0"/>
              <a:t> </a:t>
            </a:r>
            <a:r>
              <a:rPr lang="en-GB" dirty="0" err="1"/>
              <a:t>vai</a:t>
            </a:r>
            <a:r>
              <a:rPr lang="en-GB" dirty="0"/>
              <a:t> </a:t>
            </a:r>
            <a:r>
              <a:rPr lang="lv-LV" dirty="0"/>
              <a:t>personas </a:t>
            </a:r>
            <a:r>
              <a:rPr lang="lv-LV" dirty="0" err="1"/>
              <a:t>apliecīb</a:t>
            </a:r>
            <a:r>
              <a:rPr lang="en-GB" dirty="0"/>
              <a:t>u</a:t>
            </a:r>
            <a:r>
              <a:rPr lang="lv-LV" dirty="0"/>
              <a:t> (</a:t>
            </a:r>
            <a:r>
              <a:rPr lang="lv-LV" dirty="0" err="1"/>
              <a:t>eiD</a:t>
            </a:r>
            <a:r>
              <a:rPr lang="lv-LV" dirty="0" smtClean="0"/>
              <a:t>)</a:t>
            </a:r>
            <a:r>
              <a:rPr lang="en-GB" dirty="0" smtClean="0"/>
              <a:t>; </a:t>
            </a:r>
          </a:p>
          <a:p>
            <a:pPr marL="514350" indent="-514350">
              <a:buAutoNum type="arabicParenR"/>
            </a:pPr>
            <a:r>
              <a:rPr lang="en-GB" dirty="0" err="1" smtClean="0"/>
              <a:t>maksājuma</a:t>
            </a:r>
            <a:r>
              <a:rPr lang="en-GB" dirty="0" smtClean="0"/>
              <a:t> </a:t>
            </a:r>
            <a:r>
              <a:rPr lang="en-GB" dirty="0" err="1"/>
              <a:t>uzdevumu</a:t>
            </a:r>
            <a:r>
              <a:rPr lang="en-GB" dirty="0"/>
              <a:t> </a:t>
            </a:r>
            <a:r>
              <a:rPr lang="en-GB" dirty="0" err="1"/>
              <a:t>apliecinošu</a:t>
            </a:r>
            <a:r>
              <a:rPr lang="en-GB" dirty="0"/>
              <a:t> </a:t>
            </a:r>
            <a:r>
              <a:rPr lang="en-GB" dirty="0" err="1" smtClean="0"/>
              <a:t>dokumentu</a:t>
            </a:r>
            <a:r>
              <a:rPr lang="en-GB" dirty="0" smtClean="0"/>
              <a:t>; </a:t>
            </a:r>
          </a:p>
          <a:p>
            <a:pPr marL="514350" indent="-514350">
              <a:buAutoNum type="arabicParenR"/>
            </a:pPr>
            <a:r>
              <a:rPr lang="en-GB" dirty="0" err="1" smtClean="0"/>
              <a:t>fotokartiņu</a:t>
            </a:r>
            <a:r>
              <a:rPr lang="en-GB" dirty="0" smtClean="0"/>
              <a:t>.</a:t>
            </a:r>
          </a:p>
          <a:p>
            <a:pPr marL="514350" indent="-514350">
              <a:buAutoNum type="arabicParenR"/>
            </a:pPr>
            <a:endParaRPr lang="en-GB" b="1" dirty="0"/>
          </a:p>
          <a:p>
            <a:pPr marL="514350" indent="-514350">
              <a:buAutoNum type="arabicParenR"/>
            </a:pPr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1"/>
          <p:cNvSpPr/>
          <p:nvPr/>
        </p:nvSpPr>
        <p:spPr>
          <a:xfrm>
            <a:off x="1307200" y="826530"/>
            <a:ext cx="75062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FF5D30"/>
                </a:solidFill>
              </a:rPr>
              <a:t>IESNIEGUMA PIELIKUMU SARAKSTĀ NENORĀDAM:</a:t>
            </a:r>
          </a:p>
        </p:txBody>
      </p:sp>
    </p:spTree>
    <p:extLst>
      <p:ext uri="{BB962C8B-B14F-4D97-AF65-F5344CB8AC3E}">
        <p14:creationId xmlns:p14="http://schemas.microsoft.com/office/powerpoint/2010/main" val="3281953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159055" y="1708727"/>
            <a:ext cx="7669556" cy="3906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dirty="0" smtClean="0"/>
              <a:t>Konta</a:t>
            </a:r>
            <a:r>
              <a:rPr lang="lv-LV" dirty="0"/>
              <a:t> Nr.: </a:t>
            </a:r>
            <a:r>
              <a:rPr lang="lv-LV" dirty="0">
                <a:solidFill>
                  <a:srgbClr val="115FAA"/>
                </a:solidFill>
              </a:rPr>
              <a:t>LV64HABA0551055786378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/>
            </a:r>
            <a:br>
              <a:rPr lang="lv-LV" dirty="0"/>
            </a:br>
            <a:r>
              <a:rPr lang="lv-LV" dirty="0"/>
              <a:t>Banka: </a:t>
            </a:r>
            <a:r>
              <a:rPr lang="lv-LV" dirty="0">
                <a:solidFill>
                  <a:srgbClr val="115FAA"/>
                </a:solidFill>
              </a:rPr>
              <a:t>Swedbank AS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/>
            </a:r>
            <a:br>
              <a:rPr lang="lv-LV" dirty="0"/>
            </a:br>
            <a:r>
              <a:rPr lang="lv-LV" dirty="0"/>
              <a:t>Kods: </a:t>
            </a:r>
            <a:r>
              <a:rPr lang="lv-LV" dirty="0">
                <a:solidFill>
                  <a:srgbClr val="115FAA"/>
                </a:solidFill>
              </a:rPr>
              <a:t>HABALV22</a:t>
            </a:r>
            <a:r>
              <a:rPr lang="lv-LV" dirty="0"/>
              <a:t/>
            </a:r>
            <a:br>
              <a:rPr lang="lv-LV" dirty="0"/>
            </a:br>
            <a:r>
              <a:rPr lang="lv-LV" dirty="0"/>
              <a:t/>
            </a:r>
            <a:br>
              <a:rPr lang="lv-LV" dirty="0"/>
            </a:br>
            <a:r>
              <a:rPr lang="lv-LV" dirty="0"/>
              <a:t>Lūdzam norādīt maksājuma mērķi: </a:t>
            </a:r>
            <a:r>
              <a:rPr lang="lv-LV" dirty="0">
                <a:solidFill>
                  <a:srgbClr val="115FAA"/>
                </a:solidFill>
              </a:rPr>
              <a:t>studiju uzsākšana vēlākos studiju </a:t>
            </a:r>
            <a:r>
              <a:rPr lang="lv-LV" dirty="0" smtClean="0">
                <a:solidFill>
                  <a:srgbClr val="115FAA"/>
                </a:solidFill>
              </a:rPr>
              <a:t>posmos</a:t>
            </a:r>
            <a:r>
              <a:rPr lang="en-GB" dirty="0" smtClean="0">
                <a:solidFill>
                  <a:srgbClr val="115FAA"/>
                </a:solidFill>
              </a:rPr>
              <a:t> VĀRDS UZVĀRDS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6" y="460980"/>
            <a:ext cx="772668" cy="10759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33356" y="1"/>
            <a:ext cx="772668" cy="36512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sp>
        <p:nvSpPr>
          <p:cNvPr id="10" name="Rectangle 9"/>
          <p:cNvSpPr/>
          <p:nvPr/>
        </p:nvSpPr>
        <p:spPr>
          <a:xfrm flipV="1">
            <a:off x="133356" y="1708727"/>
            <a:ext cx="772668" cy="514927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1240699" y="940203"/>
            <a:ext cx="75062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DAUGAVPILS UNIVERSITĀTES REKVIZĪTI </a:t>
            </a:r>
          </a:p>
        </p:txBody>
      </p:sp>
    </p:spTree>
    <p:extLst>
      <p:ext uri="{BB962C8B-B14F-4D97-AF65-F5344CB8AC3E}">
        <p14:creationId xmlns:p14="http://schemas.microsoft.com/office/powerpoint/2010/main" val="1675531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1565</TotalTime>
  <Words>316</Words>
  <Application>Microsoft Office PowerPoint</Application>
  <PresentationFormat>On-screen Show (4:3)</PresentationFormat>
  <Paragraphs>58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217</cp:revision>
  <cp:lastPrinted>2024-09-25T11:51:58Z</cp:lastPrinted>
  <dcterms:created xsi:type="dcterms:W3CDTF">2017-05-14T12:22:22Z</dcterms:created>
  <dcterms:modified xsi:type="dcterms:W3CDTF">2024-12-03T07:16:56Z</dcterms:modified>
</cp:coreProperties>
</file>