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C8FFBE-D054-47F4-8531-793322F07284}" v="1" dt="2023-09-07T13:20:59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98" d="100"/>
          <a:sy n="98" d="100"/>
        </p:scale>
        <p:origin x="156" y="-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tha Fareed Ali Abulfath Ali" userId="218c7d8a-2f1d-45d3-8094-078b54a4c7f1" providerId="ADAL" clId="{43C8FFBE-D054-47F4-8531-793322F07284}"/>
    <pc:docChg chg="custSel modSld">
      <pc:chgData name="Shatha Fareed Ali Abulfath Ali" userId="218c7d8a-2f1d-45d3-8094-078b54a4c7f1" providerId="ADAL" clId="{43C8FFBE-D054-47F4-8531-793322F07284}" dt="2023-09-07T13:34:33.842" v="306" actId="1076"/>
      <pc:docMkLst>
        <pc:docMk/>
      </pc:docMkLst>
      <pc:sldChg chg="modSp mod">
        <pc:chgData name="Shatha Fareed Ali Abulfath Ali" userId="218c7d8a-2f1d-45d3-8094-078b54a4c7f1" providerId="ADAL" clId="{43C8FFBE-D054-47F4-8531-793322F07284}" dt="2023-09-07T13:30:50.475" v="191" actId="20577"/>
        <pc:sldMkLst>
          <pc:docMk/>
          <pc:sldMk cId="3761120822" sldId="257"/>
        </pc:sldMkLst>
        <pc:spChg chg="mod">
          <ac:chgData name="Shatha Fareed Ali Abulfath Ali" userId="218c7d8a-2f1d-45d3-8094-078b54a4c7f1" providerId="ADAL" clId="{43C8FFBE-D054-47F4-8531-793322F07284}" dt="2023-09-07T13:30:50.475" v="191" actId="20577"/>
          <ac:spMkLst>
            <pc:docMk/>
            <pc:sldMk cId="3761120822" sldId="257"/>
            <ac:spMk id="3" creationId="{B5A4B853-CF67-242E-B554-00AD2DA5983C}"/>
          </ac:spMkLst>
        </pc:spChg>
        <pc:spChg chg="mod">
          <ac:chgData name="Shatha Fareed Ali Abulfath Ali" userId="218c7d8a-2f1d-45d3-8094-078b54a4c7f1" providerId="ADAL" clId="{43C8FFBE-D054-47F4-8531-793322F07284}" dt="2023-09-07T13:29:21.088" v="33" actId="20577"/>
          <ac:spMkLst>
            <pc:docMk/>
            <pc:sldMk cId="3761120822" sldId="257"/>
            <ac:spMk id="4" creationId="{35758905-0299-D223-D583-AA69451144B3}"/>
          </ac:spMkLst>
        </pc:spChg>
        <pc:spChg chg="mod">
          <ac:chgData name="Shatha Fareed Ali Abulfath Ali" userId="218c7d8a-2f1d-45d3-8094-078b54a4c7f1" providerId="ADAL" clId="{43C8FFBE-D054-47F4-8531-793322F07284}" dt="2023-09-07T13:29:53.410" v="74" actId="20577"/>
          <ac:spMkLst>
            <pc:docMk/>
            <pc:sldMk cId="3761120822" sldId="257"/>
            <ac:spMk id="8" creationId="{B29E3912-7AE0-1638-4027-0D1C8DCB8F73}"/>
          </ac:spMkLst>
        </pc:spChg>
      </pc:sldChg>
      <pc:sldChg chg="modSp mod">
        <pc:chgData name="Shatha Fareed Ali Abulfath Ali" userId="218c7d8a-2f1d-45d3-8094-078b54a4c7f1" providerId="ADAL" clId="{43C8FFBE-D054-47F4-8531-793322F07284}" dt="2023-09-07T13:34:33.842" v="306" actId="1076"/>
        <pc:sldMkLst>
          <pc:docMk/>
          <pc:sldMk cId="3839225250" sldId="371"/>
        </pc:sldMkLst>
        <pc:spChg chg="mod">
          <ac:chgData name="Shatha Fareed Ali Abulfath Ali" userId="218c7d8a-2f1d-45d3-8094-078b54a4c7f1" providerId="ADAL" clId="{43C8FFBE-D054-47F4-8531-793322F07284}" dt="2023-09-07T13:34:33.842" v="306" actId="1076"/>
          <ac:spMkLst>
            <pc:docMk/>
            <pc:sldMk cId="3839225250" sldId="371"/>
            <ac:spMk id="2" creationId="{00000000-0000-0000-0000-000000000000}"/>
          </ac:spMkLst>
        </pc:spChg>
        <pc:picChg chg="mod">
          <ac:chgData name="Shatha Fareed Ali Abulfath Ali" userId="218c7d8a-2f1d-45d3-8094-078b54a4c7f1" providerId="ADAL" clId="{43C8FFBE-D054-47F4-8531-793322F07284}" dt="2023-09-07T13:33:01.358" v="203" actId="1037"/>
          <ac:picMkLst>
            <pc:docMk/>
            <pc:sldMk cId="3839225250" sldId="371"/>
            <ac:picMk id="3" creationId="{7F8177E0-97B2-60ED-04F1-C62BAA801D09}"/>
          </ac:picMkLst>
        </pc:picChg>
        <pc:picChg chg="mod">
          <ac:chgData name="Shatha Fareed Ali Abulfath Ali" userId="218c7d8a-2f1d-45d3-8094-078b54a4c7f1" providerId="ADAL" clId="{43C8FFBE-D054-47F4-8531-793322F07284}" dt="2023-09-07T13:33:16.768" v="216" actId="14100"/>
          <ac:picMkLst>
            <pc:docMk/>
            <pc:sldMk cId="3839225250" sldId="371"/>
            <ac:picMk id="5" creationId="{00A303FF-5D88-BD06-D1E2-36FD2E1427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5B8F-C250-D7E7-A362-85CDFD82A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BA0C52-E215-EA2E-52E6-9DC07CC6B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181B6-9AA4-D7D3-BDAB-44B5CAC28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A443-0F1B-4C0B-8B21-D611F66427E9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CB519-982C-523E-0E3A-4AAD10097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E137B-9FAC-B7EF-88EE-58D43521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CDB2-6E1D-4345-9355-170178482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65C5-091B-409F-6CAC-E68887FC7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9B13F-75E8-F62E-1D6E-2FD547BB8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C72B9-8FCE-72CA-6D34-BCF07419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A443-0F1B-4C0B-8B21-D611F66427E9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A61B0-54E6-AB1A-FEB5-928A6126E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5DABD-2EE7-414C-6963-3CC3C66E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CDB2-6E1D-4345-9355-170178482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05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9D55CB-D079-12E3-68CA-BF389DEB70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5ED3D-68D8-9265-78C9-F7CA60F4D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D0E8A-A4E4-2AF3-C79D-0C6BE272C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A443-0F1B-4C0B-8B21-D611F66427E9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53903-819A-0CD1-C2B4-9C8457F18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201D5-7C83-3862-CB62-B988B9A30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CDB2-6E1D-4345-9355-170178482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76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71E96-0AAC-AA51-2047-44855A81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0562-4F8B-F4D1-C541-09DC3DC60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C6D92-9E5C-2527-7897-7695834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A443-0F1B-4C0B-8B21-D611F66427E9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451D9-9EB9-6C4B-9FEB-E0907A1B7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24914-93C8-C8D4-27BD-6B31E78B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CDB2-6E1D-4345-9355-170178482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18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314CF-4B5C-FE90-CB51-611CD9F05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94F16-F9A5-FB02-D6C1-CED4B1525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70DD8-1E4A-D28D-D7DC-6901F4EBF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A443-0F1B-4C0B-8B21-D611F66427E9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ACA70-23ED-53F9-F6F6-DB7A00DE2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52C7A-10BB-D08B-6D4B-99A4746E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CDB2-6E1D-4345-9355-170178482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12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9E5A2-583E-30FB-BA7B-90892ACC2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F20AF-E35A-A13D-06EB-F07ECA19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B457B-BDEE-028B-1BE7-41248D47C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E72D2-F29C-191F-233F-5D1B09D66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A443-0F1B-4C0B-8B21-D611F66427E9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B2714-9500-3D49-E3F4-094F4F54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FC0C9-54C6-FD60-F0DC-E8A09B2FC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CDB2-6E1D-4345-9355-170178482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59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B92E-9C28-06C6-E8F4-163F8F534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DC85F-9000-9AA2-0AC5-DFF019828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4D2B0B-5A55-09FC-E86A-E980372A1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D777D8-8D0A-7516-B9CE-ABC72F4F2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7D97F0-7A17-7962-CD4C-96C2C0A74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6FF9C5-2470-28DA-4CE3-14A009FE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A443-0F1B-4C0B-8B21-D611F66427E9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D0922-F967-717E-DE1C-4636A16D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D2790C-2F29-87EA-3DCE-9CEA0C5A7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CDB2-6E1D-4345-9355-170178482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25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8A7DC-82EC-FCB0-5F94-4195578C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870494-F56F-E93D-569E-25DF1D549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A443-0F1B-4C0B-8B21-D611F66427E9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41CC-13D1-28EB-72EE-0A3FDCA4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5EF5B2-CFB8-3EA3-8BAE-094CC99B5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CDB2-6E1D-4345-9355-170178482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18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77B5CD-38EB-886C-9A43-D0BED4015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A443-0F1B-4C0B-8B21-D611F66427E9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C7DCF5-408D-59CC-8AED-7675BF29E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F7A47-EDB9-4CD7-92EA-02F1D13B2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CDB2-6E1D-4345-9355-170178482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18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08121-8C05-C679-3C5F-CDDC41C53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F238E-F577-376C-AD71-299A9742F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D1D62-5E5C-A3DC-0635-20150819E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986BD-2129-64CC-C64F-3E5D6D2A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A443-0F1B-4C0B-8B21-D611F66427E9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9834D6-D184-DD56-1CB4-7B6B42EC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AF0E4-4CE5-50DC-7C6C-30184979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CDB2-6E1D-4345-9355-170178482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81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C0F71-A365-A6DA-8C7F-BFA5EAE36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6F7DF2-949F-1410-3B6D-FBF08F5A1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98C02-ADF6-A552-AB04-3C7CF9362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9F414-9576-9DFB-FE52-8D60F2198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A443-0F1B-4C0B-8B21-D611F66427E9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2EBB7-D5AE-72E0-7C7F-23A505B4B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D2947-1672-1572-720F-05C26858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CDB2-6E1D-4345-9355-170178482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58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82087-B000-1761-C968-DDD4CBD81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4E67-58FE-450D-F92F-EAAF715DA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335BF-94D3-C998-F5BC-430F8AA4D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A443-0F1B-4C0B-8B21-D611F66427E9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42666-9CFC-A97E-A7B0-E0ABA58CD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946DC-B6A6-F57A-9F39-D89A0FAE00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6CDB2-6E1D-4345-9355-170178482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38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nescochair@du.lv" TargetMode="External"/><Relationship Id="rId2" Type="http://schemas.openxmlformats.org/officeDocument/2006/relationships/hyperlink" Target="mailto:ilga.salite@du.l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du.lv/par-mums/struktura/unesco-katedr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4B853-CF67-242E-B554-00AD2DA59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2400"/>
            <a:ext cx="10515600" cy="358491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/>
              <a:t>Main area of </a:t>
            </a:r>
            <a:r>
              <a:rPr lang="en-GB" sz="1600" b="1" dirty="0" smtClean="0"/>
              <a:t>Activities/Research:</a:t>
            </a:r>
            <a:r>
              <a:rPr lang="lv-LV" sz="1600" b="1" dirty="0"/>
              <a:t> </a:t>
            </a:r>
            <a:r>
              <a:rPr lang="lv-LV" sz="1600" i="1" dirty="0" smtClean="0"/>
              <a:t>To</a:t>
            </a:r>
            <a:r>
              <a:rPr lang="lv-LV" sz="1600" b="1" dirty="0" smtClean="0"/>
              <a:t> </a:t>
            </a:r>
            <a:r>
              <a:rPr lang="en-GB" sz="1600" i="1" dirty="0" smtClean="0"/>
              <a:t>development </a:t>
            </a:r>
            <a:r>
              <a:rPr lang="en-GB" sz="1600" i="1" dirty="0"/>
              <a:t>of the more complex environment for international cooperation via DU UNESCO Chair’s participative action research for sustainability in teacher education and higher education</a:t>
            </a:r>
            <a:r>
              <a:rPr lang="lv-LV" sz="1600" i="1" dirty="0" smtClean="0"/>
              <a:t>: </a:t>
            </a:r>
          </a:p>
          <a:p>
            <a:pPr marL="0" indent="0">
              <a:buNone/>
            </a:pPr>
            <a:r>
              <a:rPr lang="lv-LV" sz="1600" dirty="0" smtClean="0"/>
              <a:t>*</a:t>
            </a:r>
            <a:r>
              <a:rPr lang="en-US" sz="1600" dirty="0" smtClean="0"/>
              <a:t>Via </a:t>
            </a:r>
            <a:r>
              <a:rPr lang="en-US" sz="1600" dirty="0"/>
              <a:t>dialog open in JTES towards greater progress in </a:t>
            </a:r>
            <a:r>
              <a:rPr lang="lv-LV" sz="1600" dirty="0"/>
              <a:t>teacher education and </a:t>
            </a:r>
            <a:r>
              <a:rPr lang="en-US" sz="1600" dirty="0"/>
              <a:t>higher education </a:t>
            </a:r>
            <a:r>
              <a:rPr lang="en-GB" sz="1600" dirty="0"/>
              <a:t>enable Education </a:t>
            </a:r>
            <a:r>
              <a:rPr lang="en-US" sz="1600" dirty="0"/>
              <a:t>for sustainability via SDG </a:t>
            </a:r>
            <a:r>
              <a:rPr lang="en-US" sz="1600" dirty="0" smtClean="0"/>
              <a:t>implementation;</a:t>
            </a:r>
            <a:r>
              <a:rPr lang="lv-LV" sz="1600" dirty="0"/>
              <a:t> </a:t>
            </a:r>
            <a:r>
              <a:rPr lang="lv-LV" sz="1600" dirty="0" smtClean="0"/>
              <a:t>*Via </a:t>
            </a:r>
            <a:r>
              <a:rPr lang="lv-LV" sz="1600" dirty="0"/>
              <a:t>identification of key inqueries from previous steps of action research and for reflecting of future steps of </a:t>
            </a:r>
            <a:r>
              <a:rPr lang="lv-LV" sz="1600" dirty="0" smtClean="0"/>
              <a:t>research. </a:t>
            </a:r>
            <a:endParaRPr lang="lv-LV" sz="1600" dirty="0"/>
          </a:p>
          <a:p>
            <a:pPr marL="0" indent="0">
              <a:buNone/>
            </a:pPr>
            <a:r>
              <a:rPr lang="pl-PL" sz="1600" b="1" dirty="0"/>
              <a:t>Recent projects:</a:t>
            </a:r>
            <a:r>
              <a:rPr lang="lv-LV" sz="1600" b="1" dirty="0"/>
              <a:t> </a:t>
            </a:r>
            <a:r>
              <a:rPr lang="lv-LV" sz="1600" dirty="0" smtClean="0"/>
              <a:t>* 2000- </a:t>
            </a:r>
            <a:r>
              <a:rPr lang="lv-LV" sz="1600" dirty="0"/>
              <a:t>member in the global reorientation project of Teachers Education towards sustainability; </a:t>
            </a:r>
            <a:r>
              <a:rPr lang="lv-LV" sz="1600" dirty="0" smtClean="0"/>
              <a:t>*2002-2007-  </a:t>
            </a:r>
            <a:r>
              <a:rPr lang="lv-LV" sz="1600" dirty="0"/>
              <a:t>establishing scientific journal “Journal of Teacher Education for Sustainability”. Journal belongs Q2. </a:t>
            </a:r>
            <a:r>
              <a:rPr lang="lv-LV" sz="1600" i="1" dirty="0" smtClean="0"/>
              <a:t>*</a:t>
            </a:r>
            <a:r>
              <a:rPr lang="en-GB" sz="1600" i="1" dirty="0" smtClean="0"/>
              <a:t>2005-2021 </a:t>
            </a:r>
            <a:r>
              <a:rPr lang="en-GB" sz="1600" i="1" dirty="0"/>
              <a:t>- DU UNESCO network </a:t>
            </a:r>
            <a:r>
              <a:rPr lang="en-US" sz="1600" dirty="0"/>
              <a:t>upholding the research by the Baltic and Black Sea Circle Consortium (BBCC</a:t>
            </a:r>
            <a:r>
              <a:rPr lang="lv-LV" sz="1600" dirty="0" smtClean="0"/>
              <a:t>);* </a:t>
            </a:r>
            <a:r>
              <a:rPr lang="en-GB" sz="1600" dirty="0" smtClean="0"/>
              <a:t>2021- </a:t>
            </a:r>
            <a:r>
              <a:rPr lang="en-GB" sz="1600" dirty="0"/>
              <a:t>2025 - DU UNESCO Chair network JTES &amp; DCSE </a:t>
            </a:r>
            <a:r>
              <a:rPr lang="lv-LV" sz="1600" dirty="0"/>
              <a:t>;</a:t>
            </a:r>
            <a:r>
              <a:rPr lang="lv-LV" sz="1600" dirty="0" smtClean="0"/>
              <a:t>* </a:t>
            </a:r>
            <a:r>
              <a:rPr lang="en-GB" sz="1600" smtClean="0"/>
              <a:t>Since </a:t>
            </a:r>
            <a:r>
              <a:rPr lang="en-GB" sz="1600" smtClean="0"/>
              <a:t>2014 </a:t>
            </a:r>
            <a:r>
              <a:rPr lang="en-GB" sz="1600" dirty="0"/>
              <a:t>member Global University Network for innovation (GUNI</a:t>
            </a:r>
            <a:r>
              <a:rPr lang="en-GB" sz="1600" dirty="0" smtClean="0"/>
              <a:t>)</a:t>
            </a:r>
            <a:r>
              <a:rPr lang="lv-LV" sz="1600" dirty="0" smtClean="0"/>
              <a:t>; * </a:t>
            </a:r>
            <a:r>
              <a:rPr lang="en-GB" sz="1600" dirty="0" smtClean="0"/>
              <a:t>Since </a:t>
            </a:r>
            <a:r>
              <a:rPr lang="en-GB" sz="1600" dirty="0"/>
              <a:t>2022 University Network member in UNESCO Chairs/UNITWIN Network on Education for Sustainable Development and Social Transformation at </a:t>
            </a:r>
            <a:r>
              <a:rPr lang="en-GB" sz="1600" dirty="0" err="1" smtClean="0"/>
              <a:t>Leuphana</a:t>
            </a:r>
            <a:r>
              <a:rPr lang="lv-LV" sz="1600" dirty="0"/>
              <a:t> University of Lüneburg (UNiESD&amp; ST</a:t>
            </a:r>
            <a:r>
              <a:rPr lang="lv-LV" sz="1600" dirty="0" smtClean="0"/>
              <a:t>); * Since </a:t>
            </a:r>
            <a:r>
              <a:rPr lang="lv-LV" sz="1600" dirty="0"/>
              <a:t>2022 toward 2027 WHEC UNESCO World Higher Education Conference participant in UNESCO Chairs group.</a:t>
            </a:r>
          </a:p>
          <a:p>
            <a:pPr marL="0" indent="0">
              <a:buNone/>
            </a:pPr>
            <a:r>
              <a:rPr lang="lv-LV" sz="1600" b="1" dirty="0" smtClean="0"/>
              <a:t>SDGs: Quality Education (4)</a:t>
            </a:r>
            <a:endParaRPr lang="pl-PL" sz="1600" b="1" dirty="0"/>
          </a:p>
          <a:p>
            <a:pPr marL="0" indent="0">
              <a:buNone/>
            </a:pPr>
            <a:endParaRPr lang="pl-PL" sz="1600" b="1" dirty="0"/>
          </a:p>
          <a:p>
            <a:pPr marL="0" indent="0">
              <a:buNone/>
            </a:pPr>
            <a:endParaRPr lang="pl-PL" sz="1600" b="1" dirty="0"/>
          </a:p>
          <a:p>
            <a:pPr marL="0" indent="0">
              <a:buNone/>
            </a:pPr>
            <a:endParaRPr lang="pl-PL" sz="1600" b="1" dirty="0"/>
          </a:p>
          <a:p>
            <a:pPr marL="0" indent="0">
              <a:buNone/>
            </a:pPr>
            <a:endParaRPr lang="pl-PL" sz="16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758905-0299-D223-D583-AA69451144B3}"/>
              </a:ext>
            </a:extLst>
          </p:cNvPr>
          <p:cNvSpPr/>
          <p:nvPr/>
        </p:nvSpPr>
        <p:spPr>
          <a:xfrm>
            <a:off x="838200" y="365125"/>
            <a:ext cx="2275703" cy="23162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JPG Photo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DBBD56-AD91-19F0-574F-85EE03EF481F}"/>
              </a:ext>
            </a:extLst>
          </p:cNvPr>
          <p:cNvSpPr txBox="1">
            <a:spLocks/>
          </p:cNvSpPr>
          <p:nvPr/>
        </p:nvSpPr>
        <p:spPr>
          <a:xfrm>
            <a:off x="3451654" y="517525"/>
            <a:ext cx="6977449" cy="5811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29E3912-7AE0-1638-4027-0D1C8DCB8F73}"/>
              </a:ext>
            </a:extLst>
          </p:cNvPr>
          <p:cNvSpPr txBox="1">
            <a:spLocks/>
          </p:cNvSpPr>
          <p:nvPr/>
        </p:nvSpPr>
        <p:spPr>
          <a:xfrm>
            <a:off x="3506229" y="365125"/>
            <a:ext cx="7847571" cy="23162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latin typeface="+mj-lt"/>
              </a:rPr>
              <a:t>Chair Title: </a:t>
            </a:r>
            <a:r>
              <a:rPr lang="lv-LV" sz="1800" b="1" i="1" dirty="0" smtClean="0">
                <a:latin typeface="+mj-lt"/>
              </a:rPr>
              <a:t>UNESCO Chair on Teacher Education and Continuing education: Interplay of Tradition and Innovation in ESD</a:t>
            </a:r>
            <a:endParaRPr lang="en-GB" sz="1800" b="1" i="1" dirty="0">
              <a:latin typeface="+mj-lt"/>
            </a:endParaRPr>
          </a:p>
          <a:p>
            <a:r>
              <a:rPr lang="en-GB" sz="1800" dirty="0">
                <a:latin typeface="+mj-lt"/>
              </a:rPr>
              <a:t>Chair Holder</a:t>
            </a:r>
            <a:r>
              <a:rPr lang="en-GB" sz="1800" dirty="0" smtClean="0">
                <a:latin typeface="+mj-lt"/>
              </a:rPr>
              <a:t>:</a:t>
            </a:r>
            <a:r>
              <a:rPr lang="lv-LV" sz="1800" dirty="0" smtClean="0">
                <a:latin typeface="+mj-lt"/>
              </a:rPr>
              <a:t> Ilga Salīte, Professor, Dr.paed, </a:t>
            </a:r>
            <a:endParaRPr lang="en-GB" sz="1800" dirty="0">
              <a:latin typeface="+mj-lt"/>
            </a:endParaRPr>
          </a:p>
          <a:p>
            <a:r>
              <a:rPr lang="en-GB" sz="1800" dirty="0">
                <a:latin typeface="+mj-lt"/>
              </a:rPr>
              <a:t>University</a:t>
            </a:r>
            <a:r>
              <a:rPr lang="en-GB" sz="1800" dirty="0" smtClean="0">
                <a:latin typeface="+mj-lt"/>
              </a:rPr>
              <a:t>:</a:t>
            </a:r>
            <a:r>
              <a:rPr lang="lv-LV" sz="1800" dirty="0" smtClean="0">
                <a:latin typeface="+mj-lt"/>
              </a:rPr>
              <a:t> Daugavpils University</a:t>
            </a:r>
            <a:endParaRPr lang="en-GB" sz="1800" dirty="0">
              <a:latin typeface="+mj-lt"/>
            </a:endParaRPr>
          </a:p>
          <a:p>
            <a:r>
              <a:rPr lang="en-GB" sz="1800" dirty="0">
                <a:latin typeface="+mj-lt"/>
              </a:rPr>
              <a:t>Country: </a:t>
            </a:r>
            <a:r>
              <a:rPr lang="lv-LV" sz="1800" dirty="0" smtClean="0">
                <a:latin typeface="+mj-lt"/>
              </a:rPr>
              <a:t>Latvia</a:t>
            </a:r>
            <a:endParaRPr lang="en-GB" sz="1800" dirty="0">
              <a:latin typeface="+mj-lt"/>
            </a:endParaRPr>
          </a:p>
          <a:p>
            <a:r>
              <a:rPr lang="en-GB" sz="1800" dirty="0">
                <a:latin typeface="+mj-lt"/>
              </a:rPr>
              <a:t>Contact Email</a:t>
            </a:r>
            <a:r>
              <a:rPr lang="en-GB" sz="1800" dirty="0" smtClean="0">
                <a:latin typeface="+mj-lt"/>
              </a:rPr>
              <a:t>:</a:t>
            </a:r>
            <a:r>
              <a:rPr lang="lv-LV" sz="1800" dirty="0" smtClean="0">
                <a:latin typeface="+mj-lt"/>
              </a:rPr>
              <a:t> </a:t>
            </a:r>
            <a:r>
              <a:rPr lang="lv-LV" sz="1800" dirty="0" smtClean="0">
                <a:latin typeface="+mj-lt"/>
                <a:hlinkClick r:id="rId2"/>
              </a:rPr>
              <a:t>ilga.salite@du.lv</a:t>
            </a:r>
            <a:r>
              <a:rPr lang="lv-LV" sz="1800" dirty="0" smtClean="0">
                <a:latin typeface="+mj-lt"/>
              </a:rPr>
              <a:t>; </a:t>
            </a:r>
            <a:r>
              <a:rPr lang="lv-LV" sz="1800" dirty="0" smtClean="0">
                <a:latin typeface="+mj-lt"/>
                <a:hlinkClick r:id="rId3"/>
              </a:rPr>
              <a:t>unescochair@du.lv</a:t>
            </a:r>
            <a:r>
              <a:rPr lang="lv-LV" sz="1800" dirty="0" smtClean="0">
                <a:latin typeface="+mj-lt"/>
              </a:rPr>
              <a:t> </a:t>
            </a:r>
            <a:endParaRPr lang="en-GB" sz="1800" dirty="0">
              <a:latin typeface="+mj-lt"/>
            </a:endParaRPr>
          </a:p>
          <a:p>
            <a:r>
              <a:rPr lang="en-GB" sz="1800" dirty="0">
                <a:solidFill>
                  <a:schemeClr val="tx1"/>
                </a:solidFill>
                <a:latin typeface="+mj-lt"/>
              </a:rPr>
              <a:t>Website Link</a:t>
            </a:r>
            <a:r>
              <a:rPr lang="en-GB" sz="1800" dirty="0" smtClean="0">
                <a:solidFill>
                  <a:schemeClr val="tx1"/>
                </a:solidFill>
                <a:latin typeface="+mj-lt"/>
              </a:rPr>
              <a:t>:</a:t>
            </a:r>
            <a:r>
              <a:rPr lang="lv-LV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lv-LV" sz="1800" dirty="0">
                <a:solidFill>
                  <a:schemeClr val="tx1"/>
                </a:solidFill>
                <a:latin typeface="+mj-lt"/>
                <a:hlinkClick r:id="rId4"/>
              </a:rPr>
              <a:t>https://du.lv/par-mums/struktura/unesco-katedra</a:t>
            </a:r>
            <a:r>
              <a:rPr lang="lv-LV" sz="1800" dirty="0" smtClean="0">
                <a:solidFill>
                  <a:schemeClr val="tx1"/>
                </a:solidFill>
                <a:latin typeface="+mj-lt"/>
                <a:hlinkClick r:id="rId4"/>
              </a:rPr>
              <a:t>/</a:t>
            </a:r>
            <a:r>
              <a:rPr lang="lv-LV" sz="1800" dirty="0" smtClean="0">
                <a:solidFill>
                  <a:schemeClr val="tx1"/>
                </a:solidFill>
                <a:latin typeface="+mj-lt"/>
              </a:rPr>
              <a:t>  </a:t>
            </a:r>
            <a:endParaRPr lang="en-GB" sz="1800" dirty="0">
              <a:solidFill>
                <a:schemeClr val="tx1"/>
              </a:solidFill>
              <a:latin typeface="+mj-lt"/>
            </a:endParaRPr>
          </a:p>
          <a:p>
            <a:endParaRPr lang="en-GB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551" y="365125"/>
            <a:ext cx="1852999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120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211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UNESCO Chairs Forum 18 September 2023  Extended 45th Session of the World Heritage Committee</dc:title>
  <dc:creator>Shatha Fareed Ali Abulfath Ali</dc:creator>
  <cp:lastModifiedBy>Windows User</cp:lastModifiedBy>
  <cp:revision>29</cp:revision>
  <cp:lastPrinted>2024-01-22T09:39:54Z</cp:lastPrinted>
  <dcterms:created xsi:type="dcterms:W3CDTF">2023-09-06T12:55:34Z</dcterms:created>
  <dcterms:modified xsi:type="dcterms:W3CDTF">2024-02-13T15:40:18Z</dcterms:modified>
</cp:coreProperties>
</file>