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4"/>
    <p:sldId id="257" r:id="rId25"/>
    <p:sldId id="258" r:id="rId26"/>
    <p:sldId id="259" r:id="rId27"/>
    <p:sldId id="260" r:id="rId28"/>
    <p:sldId id="261" r:id="rId29"/>
    <p:sldId id="262" r:id="rId30"/>
    <p:sldId id="263" r:id="rId31"/>
    <p:sldId id="264"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7" r:id="rId45"/>
    <p:sldId id="278" r:id="rId46"/>
    <p:sldId id="279" r:id="rId47"/>
    <p:sldId id="280" r:id="rId48"/>
    <p:sldId id="281" r:id="rId49"/>
    <p:sldId id="282" r:id="rId50"/>
  </p:sldIdLst>
  <p:sldSz cx="18288000" cy="10287000"/>
  <p:notesSz cx="6858000" cy="9144000"/>
  <p:embeddedFontLst>
    <p:embeddedFont>
      <p:font typeface="Source Sans Pro" charset="1" panose="020B0503030403020204"/>
      <p:regular r:id="rId6"/>
    </p:embeddedFont>
    <p:embeddedFont>
      <p:font typeface="Source Sans Pro Bold" charset="1" panose="020B0703030403020204"/>
      <p:regular r:id="rId7"/>
    </p:embeddedFont>
    <p:embeddedFont>
      <p:font typeface="Source Sans Pro Italics" charset="1" panose="020B0503030403090204"/>
      <p:regular r:id="rId8"/>
    </p:embeddedFont>
    <p:embeddedFont>
      <p:font typeface="Source Sans Pro Bold Italics" charset="1" panose="020B0703030403090204"/>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Helios Condensed" charset="1" panose="020B0506020202030204"/>
      <p:regular r:id="rId14"/>
    </p:embeddedFont>
    <p:embeddedFont>
      <p:font typeface="Helios Condensed Bold" charset="1" panose="020B0706030502030204"/>
      <p:regular r:id="rId15"/>
    </p:embeddedFont>
    <p:embeddedFont>
      <p:font typeface="Helios Condensed Italics" charset="1" panose="020B05060202020A0204"/>
      <p:regular r:id="rId16"/>
    </p:embeddedFont>
    <p:embeddedFont>
      <p:font typeface="Helios Condensed Bold Italics" charset="1" panose="020B0706030502030204"/>
      <p:regular r:id="rId17"/>
    </p:embeddedFont>
    <p:embeddedFont>
      <p:font typeface="Canva Sans" charset="1" panose="020B0503030501040103"/>
      <p:regular r:id="rId18"/>
    </p:embeddedFont>
    <p:embeddedFont>
      <p:font typeface="Canva Sans Bold" charset="1" panose="020B0803030501040103"/>
      <p:regular r:id="rId19"/>
    </p:embeddedFont>
    <p:embeddedFont>
      <p:font typeface="Canva Sans Italics" charset="1" panose="020B0503030501040103"/>
      <p:regular r:id="rId20"/>
    </p:embeddedFont>
    <p:embeddedFont>
      <p:font typeface="Canva Sans Bold Italics" charset="1" panose="020B0803030501040103"/>
      <p:regular r:id="rId21"/>
    </p:embeddedFont>
    <p:embeddedFont>
      <p:font typeface="Canva Sans Medium" charset="1" panose="020B0603030501040103"/>
      <p:regular r:id="rId22"/>
    </p:embeddedFont>
    <p:embeddedFont>
      <p:font typeface="Canva Sans Medium Italics" charset="1" panose="020B060303050104010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slides/slide1.xml" Type="http://schemas.openxmlformats.org/officeDocument/2006/relationships/slide"/><Relationship Id="rId25" Target="slides/slide2.xml" Type="http://schemas.openxmlformats.org/officeDocument/2006/relationships/slide"/><Relationship Id="rId26" Target="slides/slide3.xml" Type="http://schemas.openxmlformats.org/officeDocument/2006/relationships/slide"/><Relationship Id="rId27" Target="slides/slide4.xml" Type="http://schemas.openxmlformats.org/officeDocument/2006/relationships/slide"/><Relationship Id="rId28" Target="slides/slide5.xml" Type="http://schemas.openxmlformats.org/officeDocument/2006/relationships/slide"/><Relationship Id="rId29" Target="slides/slide6.xml" Type="http://schemas.openxmlformats.org/officeDocument/2006/relationships/slide"/><Relationship Id="rId3" Target="viewProps.xml" Type="http://schemas.openxmlformats.org/officeDocument/2006/relationships/viewProps"/><Relationship Id="rId30" Target="slides/slide7.xml" Type="http://schemas.openxmlformats.org/officeDocument/2006/relationships/slide"/><Relationship Id="rId31" Target="slides/slide8.xml" Type="http://schemas.openxmlformats.org/officeDocument/2006/relationships/slide"/><Relationship Id="rId32" Target="slides/slide9.xml" Type="http://schemas.openxmlformats.org/officeDocument/2006/relationships/slide"/><Relationship Id="rId33" Target="slides/slide10.xml" Type="http://schemas.openxmlformats.org/officeDocument/2006/relationships/slide"/><Relationship Id="rId34" Target="slides/slide11.xml" Type="http://schemas.openxmlformats.org/officeDocument/2006/relationships/slide"/><Relationship Id="rId35" Target="slides/slide12.xml" Type="http://schemas.openxmlformats.org/officeDocument/2006/relationships/slide"/><Relationship Id="rId36" Target="slides/slide13.xml" Type="http://schemas.openxmlformats.org/officeDocument/2006/relationships/slide"/><Relationship Id="rId37" Target="slides/slide14.xml" Type="http://schemas.openxmlformats.org/officeDocument/2006/relationships/slide"/><Relationship Id="rId38" Target="slides/slide15.xml" Type="http://schemas.openxmlformats.org/officeDocument/2006/relationships/slide"/><Relationship Id="rId39" Target="slides/slide16.xml" Type="http://schemas.openxmlformats.org/officeDocument/2006/relationships/slide"/><Relationship Id="rId4" Target="theme/theme1.xml" Type="http://schemas.openxmlformats.org/officeDocument/2006/relationships/theme"/><Relationship Id="rId40" Target="slides/slide17.xml" Type="http://schemas.openxmlformats.org/officeDocument/2006/relationships/slide"/><Relationship Id="rId41" Target="slides/slide18.xml" Type="http://schemas.openxmlformats.org/officeDocument/2006/relationships/slide"/><Relationship Id="rId42" Target="slides/slide19.xml" Type="http://schemas.openxmlformats.org/officeDocument/2006/relationships/slide"/><Relationship Id="rId43" Target="slides/slide20.xml" Type="http://schemas.openxmlformats.org/officeDocument/2006/relationships/slide"/><Relationship Id="rId44" Target="slides/slide21.xml" Type="http://schemas.openxmlformats.org/officeDocument/2006/relationships/slide"/><Relationship Id="rId45" Target="slides/slide22.xml" Type="http://schemas.openxmlformats.org/officeDocument/2006/relationships/slide"/><Relationship Id="rId46" Target="slides/slide23.xml" Type="http://schemas.openxmlformats.org/officeDocument/2006/relationships/slide"/><Relationship Id="rId47" Target="slides/slide24.xml" Type="http://schemas.openxmlformats.org/officeDocument/2006/relationships/slide"/><Relationship Id="rId48" Target="slides/slide25.xml" Type="http://schemas.openxmlformats.org/officeDocument/2006/relationships/slide"/><Relationship Id="rId49" Target="slides/slide26.xml" Type="http://schemas.openxmlformats.org/officeDocument/2006/relationships/slide"/><Relationship Id="rId5" Target="tableStyles.xml" Type="http://schemas.openxmlformats.org/officeDocument/2006/relationships/tableStyles"/><Relationship Id="rId50" Target="slides/slide27.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1.png" Type="http://schemas.openxmlformats.org/officeDocument/2006/relationships/image"/><Relationship Id="rId4" Target="../media/image8.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4.png" Type="http://schemas.openxmlformats.org/officeDocument/2006/relationships/image"/><Relationship Id="rId4" Target="../media/image3.png" Type="http://schemas.openxmlformats.org/officeDocument/2006/relationships/image"/><Relationship Id="rId5" Target="../media/image3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8.jpe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 Id="rId6" Target="../media/image4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42.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svg" Type="http://schemas.openxmlformats.org/officeDocument/2006/relationships/image"/><Relationship Id="rId11" Target="https://www.facebook.com/profile.php?id=100090252791946" TargetMode="External" Type="http://schemas.openxmlformats.org/officeDocument/2006/relationships/hyperlink"/><Relationship Id="rId12" Target="https://twitter.com/BetterLifeEU" TargetMode="External" Type="http://schemas.openxmlformats.org/officeDocument/2006/relationships/hyperlink"/><Relationship Id="rId13" Target="https://betterlifehorizon.eu" TargetMode="External" Type="http://schemas.openxmlformats.org/officeDocument/2006/relationships/hyperlink"/><Relationship Id="rId14" Target="https://www.linkedin.com/company/better-life-project/" TargetMode="External" Type="http://schemas.openxmlformats.org/officeDocument/2006/relationships/hyperlink"/><Relationship Id="rId15" Target="https://www.better-life-digital.eu" TargetMode="External" Type="http://schemas.openxmlformats.org/officeDocument/2006/relationships/hyperlink"/><Relationship Id="rId2" Target="../media/image43.png" Type="http://schemas.openxmlformats.org/officeDocument/2006/relationships/image"/><Relationship Id="rId3" Target="../media/image44.png" Type="http://schemas.openxmlformats.org/officeDocument/2006/relationships/image"/><Relationship Id="rId4" Target="../media/image45.sv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0.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png" Type="http://schemas.openxmlformats.org/officeDocument/2006/relationships/image"/><Relationship Id="rId11" Target="../media/image16.png" Type="http://schemas.openxmlformats.org/officeDocument/2006/relationships/image"/><Relationship Id="rId12" Target="../media/image17.png" Type="http://schemas.openxmlformats.org/officeDocument/2006/relationships/image"/><Relationship Id="rId13" Target="../media/image18.png" Type="http://schemas.openxmlformats.org/officeDocument/2006/relationships/image"/><Relationship Id="rId2" Target="../media/image7.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 Id="rId8" Target="../media/image13.png" Type="http://schemas.openxmlformats.org/officeDocument/2006/relationships/image"/><Relationship Id="rId9"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0.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1.png" Type="http://schemas.openxmlformats.org/officeDocument/2006/relationships/image"/><Relationship Id="rId4"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29.png" Type="http://schemas.openxmlformats.org/officeDocument/2006/relationships/image"/><Relationship Id="rId5" Target="https://www.better-life-digital.eu"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 r="0" b="-33"/>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887875" y="910656"/>
            <a:ext cx="991670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KAS TAS IR? </a:t>
            </a:r>
          </a:p>
        </p:txBody>
      </p:sp>
      <p:sp>
        <p:nvSpPr>
          <p:cNvPr name="TextBox 4" id="4"/>
          <p:cNvSpPr txBox="true"/>
          <p:nvPr/>
        </p:nvSpPr>
        <p:spPr>
          <a:xfrm rot="0">
            <a:off x="5887875" y="2259628"/>
            <a:ext cx="11625634" cy="7620953"/>
          </a:xfrm>
          <a:prstGeom prst="rect">
            <a:avLst/>
          </a:prstGeom>
        </p:spPr>
        <p:txBody>
          <a:bodyPr anchor="t" rtlCol="false" tIns="0" lIns="0" bIns="0" rIns="0">
            <a:spAutoFit/>
          </a:bodyPr>
          <a:lstStyle/>
          <a:p>
            <a:pPr>
              <a:lnSpc>
                <a:spcPts val="3163"/>
              </a:lnSpc>
            </a:pPr>
            <a:r>
              <a:rPr lang="en-US" sz="3329">
                <a:solidFill>
                  <a:srgbClr val="333333"/>
                </a:solidFill>
                <a:latin typeface="Source Sans Pro Bold"/>
              </a:rPr>
              <a:t>Digitālais izcilības centrs (DCoE)</a:t>
            </a:r>
            <a:r>
              <a:rPr lang="en-US" sz="3329">
                <a:solidFill>
                  <a:srgbClr val="333333"/>
                </a:solidFill>
                <a:latin typeface="Source Sans Pro"/>
              </a:rPr>
              <a:t> atbalstīs sabiedrības iesaistītās pētniecības pieejas attīstību DU un reģionā:</a:t>
            </a:r>
          </a:p>
          <a:p>
            <a:pPr>
              <a:lnSpc>
                <a:spcPts val="3163"/>
              </a:lnSpc>
            </a:pPr>
          </a:p>
          <a:p>
            <a:pPr marL="718947" indent="-359473" lvl="1">
              <a:lnSpc>
                <a:spcPts val="3163"/>
              </a:lnSpc>
              <a:buFont typeface="Arial"/>
              <a:buChar char="•"/>
            </a:pPr>
            <a:r>
              <a:rPr lang="en-US" sz="3329">
                <a:solidFill>
                  <a:srgbClr val="333333"/>
                </a:solidFill>
                <a:latin typeface="Source Sans Pro"/>
              </a:rPr>
              <a:t>l</a:t>
            </a:r>
            <a:r>
              <a:rPr lang="en-US" sz="3329">
                <a:solidFill>
                  <a:srgbClr val="333333"/>
                </a:solidFill>
                <a:latin typeface="Source Sans Pro"/>
              </a:rPr>
              <a:t>ai veidotu sadarbības platformu starp DU/zinātniekiem un sabiedrību – uzņēmējiem, NVO, valsts un pašvaldības iestādēm u.c.;</a:t>
            </a:r>
          </a:p>
          <a:p>
            <a:pPr>
              <a:lnSpc>
                <a:spcPts val="3163"/>
              </a:lnSpc>
            </a:pPr>
            <a:r>
              <a:rPr lang="en-US" sz="3329">
                <a:solidFill>
                  <a:srgbClr val="333333"/>
                </a:solidFill>
                <a:latin typeface="Source Sans Pro"/>
              </a:rPr>
              <a:t> </a:t>
            </a:r>
          </a:p>
          <a:p>
            <a:pPr marL="718947" indent="-359473" lvl="1">
              <a:lnSpc>
                <a:spcPts val="3163"/>
              </a:lnSpc>
              <a:buFont typeface="Arial"/>
              <a:buChar char="•"/>
            </a:pPr>
            <a:r>
              <a:rPr lang="en-US" sz="3329">
                <a:solidFill>
                  <a:srgbClr val="333333"/>
                </a:solidFill>
                <a:latin typeface="Source Sans Pro"/>
              </a:rPr>
              <a:t>lai atbalstītu agrīnās karjeras pētniekus, strādājot saistīti ar</a:t>
            </a:r>
          </a:p>
          <a:p>
            <a:pPr>
              <a:lnSpc>
                <a:spcPts val="3163"/>
              </a:lnSpc>
            </a:pPr>
            <a:r>
              <a:rPr lang="en-US" sz="3329">
                <a:solidFill>
                  <a:srgbClr val="333333"/>
                </a:solidFill>
                <a:latin typeface="Source Sans Pro"/>
              </a:rPr>
              <a:t>         sabiedrības problēmām;</a:t>
            </a:r>
          </a:p>
          <a:p>
            <a:pPr>
              <a:lnSpc>
                <a:spcPts val="3163"/>
              </a:lnSpc>
            </a:pPr>
          </a:p>
          <a:p>
            <a:pPr marL="718947" indent="-359473" lvl="1">
              <a:lnSpc>
                <a:spcPts val="3163"/>
              </a:lnSpc>
              <a:buFont typeface="Arial"/>
              <a:buChar char="•"/>
            </a:pPr>
            <a:r>
              <a:rPr lang="en-US" sz="3329">
                <a:solidFill>
                  <a:srgbClr val="333333"/>
                </a:solidFill>
                <a:latin typeface="Source Sans Pro"/>
              </a:rPr>
              <a:t>lai piedāvātu dažādus resursus, piemēram, rīku komplektus, lai veicinātu sabiedrības iesaistīto pētniecību;</a:t>
            </a:r>
          </a:p>
          <a:p>
            <a:pPr>
              <a:lnSpc>
                <a:spcPts val="3163"/>
              </a:lnSpc>
            </a:pPr>
            <a:r>
              <a:rPr lang="en-US" sz="3329">
                <a:solidFill>
                  <a:srgbClr val="333333"/>
                </a:solidFill>
                <a:latin typeface="Source Sans Pro"/>
              </a:rPr>
              <a:t> </a:t>
            </a:r>
          </a:p>
          <a:p>
            <a:pPr marL="718947" indent="-359473" lvl="1">
              <a:lnSpc>
                <a:spcPts val="3163"/>
              </a:lnSpc>
              <a:buFont typeface="Arial"/>
              <a:buChar char="•"/>
            </a:pPr>
            <a:r>
              <a:rPr lang="en-US" sz="3329">
                <a:solidFill>
                  <a:srgbClr val="333333"/>
                </a:solidFill>
                <a:latin typeface="Source Sans Pro"/>
              </a:rPr>
              <a:t>lai piedāvātu kapacitātes veidošanas struktūru, lai uzlabotu zināšanas, prasmes un kompetences;</a:t>
            </a:r>
          </a:p>
          <a:p>
            <a:pPr>
              <a:lnSpc>
                <a:spcPts val="3163"/>
              </a:lnSpc>
            </a:pPr>
          </a:p>
          <a:p>
            <a:pPr marL="718947" indent="-359473" lvl="1">
              <a:lnSpc>
                <a:spcPts val="3163"/>
              </a:lnSpc>
              <a:buFont typeface="Arial"/>
              <a:buChar char="•"/>
            </a:pPr>
            <a:r>
              <a:rPr lang="en-US" sz="3329">
                <a:solidFill>
                  <a:srgbClr val="333333"/>
                </a:solidFill>
                <a:latin typeface="Source Sans Pro"/>
              </a:rPr>
              <a:t>Kopumā veicinātu saikni starp zinātni un sabiedrību, ļaujot pētniekiem aktīvi risināt reālas problēmas.</a:t>
            </a:r>
          </a:p>
          <a:p>
            <a:pPr algn="l">
              <a:lnSpc>
                <a:spcPts val="3163"/>
              </a:lnSpc>
            </a:pPr>
          </a:p>
        </p:txBody>
      </p:sp>
      <p:sp>
        <p:nvSpPr>
          <p:cNvPr name="Freeform 5" id="5"/>
          <p:cNvSpPr/>
          <p:nvPr/>
        </p:nvSpPr>
        <p:spPr>
          <a:xfrm flipH="false" flipV="false" rot="0">
            <a:off x="883869" y="-6895626"/>
            <a:ext cx="4211533" cy="20133180"/>
          </a:xfrm>
          <a:custGeom>
            <a:avLst/>
            <a:gdLst/>
            <a:ahLst/>
            <a:cxnLst/>
            <a:rect r="r" b="b" t="t" l="l"/>
            <a:pathLst>
              <a:path h="20133180" w="4211533">
                <a:moveTo>
                  <a:pt x="0" y="0"/>
                </a:moveTo>
                <a:lnTo>
                  <a:pt x="4211533" y="0"/>
                </a:lnTo>
                <a:lnTo>
                  <a:pt x="4211533" y="20133180"/>
                </a:lnTo>
                <a:lnTo>
                  <a:pt x="0" y="20133180"/>
                </a:lnTo>
                <a:lnTo>
                  <a:pt x="0" y="0"/>
                </a:lnTo>
                <a:close/>
              </a:path>
            </a:pathLst>
          </a:custGeom>
          <a:blipFill>
            <a:blip r:embed="rId3"/>
            <a:stretch>
              <a:fillRect l="0" t="-30" r="0" b="-30"/>
            </a:stretch>
          </a:blipFill>
        </p:spPr>
      </p:sp>
      <p:sp>
        <p:nvSpPr>
          <p:cNvPr name="Freeform 6" id="6"/>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51671" y="5190761"/>
            <a:ext cx="9561928" cy="2086356"/>
          </a:xfrm>
          <a:prstGeom prst="rect">
            <a:avLst/>
          </a:prstGeom>
        </p:spPr>
        <p:txBody>
          <a:bodyPr anchor="t" rtlCol="false" tIns="0" lIns="0" bIns="0" rIns="0">
            <a:spAutoFit/>
          </a:bodyPr>
          <a:lstStyle/>
          <a:p>
            <a:pPr algn="l">
              <a:lnSpc>
                <a:spcPts val="4578"/>
              </a:lnSpc>
            </a:pPr>
          </a:p>
          <a:p>
            <a:pPr algn="l">
              <a:lnSpc>
                <a:spcPts val="5886"/>
              </a:lnSpc>
            </a:pPr>
            <a:r>
              <a:rPr lang="en-US" sz="5400">
                <a:solidFill>
                  <a:srgbClr val="595959"/>
                </a:solidFill>
                <a:latin typeface="Source Sans Pro Bold"/>
              </a:rPr>
              <a:t>Dissemination and Visibility Plan</a:t>
            </a:r>
          </a:p>
        </p:txBody>
      </p:sp>
      <p:sp>
        <p:nvSpPr>
          <p:cNvPr name="Freeform 4" id="4"/>
          <p:cNvSpPr/>
          <p:nvPr/>
        </p:nvSpPr>
        <p:spPr>
          <a:xfrm flipH="false" flipV="false" rot="0">
            <a:off x="615555" y="8775291"/>
            <a:ext cx="9507465" cy="1060887"/>
          </a:xfrm>
          <a:custGeom>
            <a:avLst/>
            <a:gdLst/>
            <a:ahLst/>
            <a:cxnLst/>
            <a:rect r="r" b="b" t="t" l="l"/>
            <a:pathLst>
              <a:path h="1060887" w="9507465">
                <a:moveTo>
                  <a:pt x="0" y="0"/>
                </a:moveTo>
                <a:lnTo>
                  <a:pt x="9507465" y="0"/>
                </a:lnTo>
                <a:lnTo>
                  <a:pt x="9507465" y="1060887"/>
                </a:lnTo>
                <a:lnTo>
                  <a:pt x="0" y="1060887"/>
                </a:lnTo>
                <a:lnTo>
                  <a:pt x="0" y="0"/>
                </a:lnTo>
                <a:close/>
              </a:path>
            </a:pathLst>
          </a:custGeom>
          <a:blipFill>
            <a:blip r:embed="rId3"/>
            <a:stretch>
              <a:fillRect l="-16" t="0" r="-16" b="0"/>
            </a:stretch>
          </a:blipFill>
        </p:spPr>
      </p:sp>
      <p:sp>
        <p:nvSpPr>
          <p:cNvPr name="TextBox 5" id="5"/>
          <p:cNvSpPr txBox="true"/>
          <p:nvPr/>
        </p:nvSpPr>
        <p:spPr>
          <a:xfrm rot="0">
            <a:off x="1351671" y="7851069"/>
            <a:ext cx="8679909" cy="914400"/>
          </a:xfrm>
          <a:prstGeom prst="rect">
            <a:avLst/>
          </a:prstGeom>
        </p:spPr>
        <p:txBody>
          <a:bodyPr anchor="t" rtlCol="false" tIns="0" lIns="0" bIns="0" rIns="0">
            <a:spAutoFit/>
          </a:bodyPr>
          <a:lstStyle/>
          <a:p>
            <a:pPr algn="l">
              <a:lnSpc>
                <a:spcPts val="3600"/>
              </a:lnSpc>
            </a:pPr>
            <a:r>
              <a:rPr lang="en-US" sz="3000">
                <a:solidFill>
                  <a:srgbClr val="595959"/>
                </a:solidFill>
                <a:latin typeface="Source Sans Pro Bold"/>
              </a:rPr>
              <a:t>Lead part for deliverable:</a:t>
            </a:r>
            <a:r>
              <a:rPr lang="en-US" sz="3000">
                <a:solidFill>
                  <a:srgbClr val="595959"/>
                </a:solidFill>
                <a:latin typeface="Source Sans Pro"/>
              </a:rPr>
              <a:t> Daugavpils University (DU)</a:t>
            </a:r>
          </a:p>
          <a:p>
            <a:pPr algn="l">
              <a:lnSpc>
                <a:spcPts val="3600"/>
              </a:lnSpc>
            </a:pPr>
          </a:p>
        </p:txBody>
      </p:sp>
      <p:sp>
        <p:nvSpPr>
          <p:cNvPr name="TextBox 6" id="6"/>
          <p:cNvSpPr txBox="true"/>
          <p:nvPr/>
        </p:nvSpPr>
        <p:spPr>
          <a:xfrm rot="0">
            <a:off x="1351671" y="4758102"/>
            <a:ext cx="9561928" cy="704088"/>
          </a:xfrm>
          <a:prstGeom prst="rect">
            <a:avLst/>
          </a:prstGeom>
        </p:spPr>
        <p:txBody>
          <a:bodyPr anchor="t" rtlCol="false" tIns="0" lIns="0" bIns="0" rIns="0">
            <a:spAutoFit/>
          </a:bodyPr>
          <a:lstStyle/>
          <a:p>
            <a:pPr algn="l">
              <a:lnSpc>
                <a:spcPts val="5795"/>
              </a:lnSpc>
            </a:pPr>
            <a:r>
              <a:rPr lang="en-US" sz="4200">
                <a:solidFill>
                  <a:srgbClr val="595959"/>
                </a:solidFill>
                <a:latin typeface="Source Sans Pro"/>
              </a:rPr>
              <a:t>Deliverable 6.1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719147" y="4041263"/>
            <a:ext cx="9561928" cy="592074"/>
          </a:xfrm>
          <a:prstGeom prst="rect">
            <a:avLst/>
          </a:prstGeom>
        </p:spPr>
        <p:txBody>
          <a:bodyPr anchor="t" rtlCol="false" tIns="0" lIns="0" bIns="0" rIns="0">
            <a:spAutoFit/>
          </a:bodyPr>
          <a:lstStyle/>
          <a:p>
            <a:pPr algn="l">
              <a:lnSpc>
                <a:spcPts val="4578"/>
              </a:lnSpc>
            </a:pPr>
            <a:r>
              <a:rPr lang="en-US" sz="4200">
                <a:solidFill>
                  <a:srgbClr val="595959"/>
                </a:solidFill>
                <a:latin typeface="Source Sans Pro Bold"/>
              </a:rPr>
              <a:t>DU loma WP6</a:t>
            </a:r>
          </a:p>
        </p:txBody>
      </p:sp>
      <p:sp>
        <p:nvSpPr>
          <p:cNvPr name="Freeform 4" id="4"/>
          <p:cNvSpPr/>
          <p:nvPr/>
        </p:nvSpPr>
        <p:spPr>
          <a:xfrm flipH="false" flipV="false" rot="0">
            <a:off x="615555" y="8775291"/>
            <a:ext cx="9507465" cy="1060887"/>
          </a:xfrm>
          <a:custGeom>
            <a:avLst/>
            <a:gdLst/>
            <a:ahLst/>
            <a:cxnLst/>
            <a:rect r="r" b="b" t="t" l="l"/>
            <a:pathLst>
              <a:path h="1060887" w="9507465">
                <a:moveTo>
                  <a:pt x="0" y="0"/>
                </a:moveTo>
                <a:lnTo>
                  <a:pt x="9507465" y="0"/>
                </a:lnTo>
                <a:lnTo>
                  <a:pt x="9507465" y="1060887"/>
                </a:lnTo>
                <a:lnTo>
                  <a:pt x="0" y="1060887"/>
                </a:lnTo>
                <a:lnTo>
                  <a:pt x="0" y="0"/>
                </a:lnTo>
                <a:close/>
              </a:path>
            </a:pathLst>
          </a:custGeom>
          <a:blipFill>
            <a:blip r:embed="rId3"/>
            <a:stretch>
              <a:fillRect l="-16" t="0" r="-16" b="0"/>
            </a:stretch>
          </a:blipFill>
        </p:spPr>
      </p:sp>
      <p:sp>
        <p:nvSpPr>
          <p:cNvPr name="TextBox 5" id="5"/>
          <p:cNvSpPr txBox="true"/>
          <p:nvPr/>
        </p:nvSpPr>
        <p:spPr>
          <a:xfrm rot="0">
            <a:off x="1287995" y="5172075"/>
            <a:ext cx="9509294" cy="2274951"/>
          </a:xfrm>
          <a:prstGeom prst="rect">
            <a:avLst/>
          </a:prstGeom>
        </p:spPr>
        <p:txBody>
          <a:bodyPr anchor="t" rtlCol="false" tIns="0" lIns="0" bIns="0" rIns="0">
            <a:spAutoFit/>
          </a:bodyPr>
          <a:lstStyle/>
          <a:p>
            <a:pPr>
              <a:lnSpc>
                <a:spcPts val="2592"/>
              </a:lnSpc>
              <a:spcBef>
                <a:spcPct val="0"/>
              </a:spcBef>
            </a:pPr>
            <a:r>
              <a:rPr lang="en-US" sz="2400">
                <a:solidFill>
                  <a:srgbClr val="595959"/>
                </a:solidFill>
                <a:latin typeface="Source Sans Pro Bold"/>
              </a:rPr>
              <a:t>Aktīvi izplatīt visus projekta rezultātus plašam ieinteresēto personu lokam reģionālā un starptautiskā līmenī, kas ir tiešie ieguvēji no projekta darbībām, kā arī galvenajām mērķgrupām izplatīšanas darbībām.</a:t>
            </a:r>
          </a:p>
          <a:p>
            <a:pPr>
              <a:lnSpc>
                <a:spcPts val="2592"/>
              </a:lnSpc>
              <a:spcBef>
                <a:spcPct val="0"/>
              </a:spcBef>
            </a:pPr>
          </a:p>
          <a:p>
            <a:pPr>
              <a:lnSpc>
                <a:spcPts val="2592"/>
              </a:lnSpc>
              <a:spcBef>
                <a:spcPct val="0"/>
              </a:spcBef>
            </a:pPr>
            <a:r>
              <a:rPr lang="en-US" sz="2400">
                <a:solidFill>
                  <a:srgbClr val="595959"/>
                </a:solidFill>
                <a:latin typeface="Source Sans Pro Bold"/>
              </a:rPr>
              <a:t>Lai maksimāli palielinātu redzamību, zīmolu un galvenos intelektuālos rezultātus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0" y="9840952"/>
            <a:ext cx="18288000" cy="446048"/>
          </a:xfrm>
          <a:custGeom>
            <a:avLst/>
            <a:gdLst/>
            <a:ahLst/>
            <a:cxnLst/>
            <a:rect r="r" b="b" t="t" l="l"/>
            <a:pathLst>
              <a:path h="446048" w="18288000">
                <a:moveTo>
                  <a:pt x="0" y="0"/>
                </a:moveTo>
                <a:lnTo>
                  <a:pt x="18288000" y="0"/>
                </a:lnTo>
                <a:lnTo>
                  <a:pt x="18288000" y="446048"/>
                </a:lnTo>
                <a:lnTo>
                  <a:pt x="0" y="446048"/>
                </a:lnTo>
                <a:lnTo>
                  <a:pt x="0" y="0"/>
                </a:lnTo>
                <a:close/>
              </a:path>
            </a:pathLst>
          </a:custGeom>
          <a:blipFill>
            <a:blip r:embed="rId4"/>
            <a:stretch>
              <a:fillRect l="0" t="0" r="0" b="0"/>
            </a:stretch>
          </a:blipFill>
        </p:spPr>
      </p:sp>
      <p:sp>
        <p:nvSpPr>
          <p:cNvPr name="Freeform 5" id="5"/>
          <p:cNvSpPr/>
          <p:nvPr/>
        </p:nvSpPr>
        <p:spPr>
          <a:xfrm flipH="false" flipV="false" rot="0">
            <a:off x="1463213" y="2417337"/>
            <a:ext cx="15766277" cy="7423615"/>
          </a:xfrm>
          <a:custGeom>
            <a:avLst/>
            <a:gdLst/>
            <a:ahLst/>
            <a:cxnLst/>
            <a:rect r="r" b="b" t="t" l="l"/>
            <a:pathLst>
              <a:path h="7423615" w="15766277">
                <a:moveTo>
                  <a:pt x="0" y="0"/>
                </a:moveTo>
                <a:lnTo>
                  <a:pt x="15766277" y="0"/>
                </a:lnTo>
                <a:lnTo>
                  <a:pt x="15766277" y="7423615"/>
                </a:lnTo>
                <a:lnTo>
                  <a:pt x="0" y="7423615"/>
                </a:lnTo>
                <a:lnTo>
                  <a:pt x="0" y="0"/>
                </a:lnTo>
                <a:close/>
              </a:path>
            </a:pathLst>
          </a:custGeom>
          <a:blipFill>
            <a:blip r:embed="rId5"/>
            <a:stretch>
              <a:fillRect l="0" t="0" r="0" b="0"/>
            </a:stretch>
          </a:blipFill>
        </p:spPr>
      </p:sp>
      <p:sp>
        <p:nvSpPr>
          <p:cNvPr name="TextBox 6" id="6"/>
          <p:cNvSpPr txBox="true"/>
          <p:nvPr/>
        </p:nvSpPr>
        <p:spPr>
          <a:xfrm rot="0">
            <a:off x="5471118" y="933450"/>
            <a:ext cx="11758373" cy="914781"/>
          </a:xfrm>
          <a:prstGeom prst="rect">
            <a:avLst/>
          </a:prstGeom>
        </p:spPr>
        <p:txBody>
          <a:bodyPr anchor="t" rtlCol="false" tIns="0" lIns="0" bIns="0" rIns="0">
            <a:spAutoFit/>
          </a:bodyPr>
          <a:lstStyle/>
          <a:p>
            <a:pPr algn="just">
              <a:lnSpc>
                <a:spcPts val="7452"/>
              </a:lnSpc>
            </a:pPr>
            <a:r>
              <a:rPr lang="en-US" sz="5400">
                <a:solidFill>
                  <a:srgbClr val="DA4F27"/>
                </a:solidFill>
                <a:latin typeface="Source Sans Pro Bold"/>
              </a:rPr>
              <a:t>Projekta rezultātu prezentācija</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TextBox 4" id="4"/>
          <p:cNvSpPr txBox="true"/>
          <p:nvPr/>
        </p:nvSpPr>
        <p:spPr>
          <a:xfrm rot="0">
            <a:off x="4780630" y="38100"/>
            <a:ext cx="11144916" cy="1959647"/>
          </a:xfrm>
          <a:prstGeom prst="rect">
            <a:avLst/>
          </a:prstGeom>
        </p:spPr>
        <p:txBody>
          <a:bodyPr anchor="t" rtlCol="false" tIns="0" lIns="0" bIns="0" rIns="0">
            <a:spAutoFit/>
          </a:bodyPr>
          <a:lstStyle/>
          <a:p>
            <a:pPr>
              <a:lnSpc>
                <a:spcPts val="3888"/>
              </a:lnSpc>
            </a:pPr>
          </a:p>
          <a:p>
            <a:pPr>
              <a:lnSpc>
                <a:spcPts val="3888"/>
              </a:lnSpc>
            </a:pPr>
          </a:p>
          <a:p>
            <a:pPr algn="l" marL="651510" indent="-325755" lvl="1">
              <a:lnSpc>
                <a:spcPts val="3888"/>
              </a:lnSpc>
            </a:pPr>
            <a:r>
              <a:rPr lang="en-US" sz="3600">
                <a:solidFill>
                  <a:srgbClr val="333333"/>
                </a:solidFill>
                <a:latin typeface="Source Sans Pro"/>
              </a:rPr>
              <a:t>The dissemination  and communication activities are categorized into several types:</a:t>
            </a:r>
          </a:p>
        </p:txBody>
      </p:sp>
      <p:sp>
        <p:nvSpPr>
          <p:cNvPr name="TextBox 5" id="5"/>
          <p:cNvSpPr txBox="true"/>
          <p:nvPr/>
        </p:nvSpPr>
        <p:spPr>
          <a:xfrm rot="0">
            <a:off x="675999" y="2729474"/>
            <a:ext cx="7177927" cy="6147816"/>
          </a:xfrm>
          <a:prstGeom prst="rect">
            <a:avLst/>
          </a:prstGeom>
        </p:spPr>
        <p:txBody>
          <a:bodyPr anchor="t" rtlCol="false" tIns="0" lIns="0" bIns="0" rIns="0">
            <a:spAutoFit/>
          </a:bodyPr>
          <a:lstStyle/>
          <a:p>
            <a:pPr>
              <a:lnSpc>
                <a:spcPts val="2621"/>
              </a:lnSpc>
              <a:spcBef>
                <a:spcPct val="0"/>
              </a:spcBef>
            </a:pPr>
            <a:r>
              <a:rPr lang="en-US" sz="1899">
                <a:solidFill>
                  <a:srgbClr val="333333"/>
                </a:solidFill>
                <a:latin typeface="Source Sans Pro Bold"/>
              </a:rPr>
              <a:t>Workshops and Conferences: </a:t>
            </a:r>
          </a:p>
          <a:p>
            <a:pPr>
              <a:lnSpc>
                <a:spcPts val="2621"/>
              </a:lnSpc>
              <a:spcBef>
                <a:spcPct val="0"/>
              </a:spcBef>
            </a:pPr>
            <a:r>
              <a:rPr lang="en-US" sz="1899">
                <a:solidFill>
                  <a:srgbClr val="333333"/>
                </a:solidFill>
                <a:latin typeface="Source Sans Pro"/>
              </a:rPr>
              <a:t>They involve presentations, panel discussions, and networking opportunities. In the context of a project, workshops and conferences can be used to share project results, gather feedback, and engage with stakeholders. </a:t>
            </a:r>
          </a:p>
          <a:p>
            <a:pPr>
              <a:lnSpc>
                <a:spcPts val="2621"/>
              </a:lnSpc>
              <a:spcBef>
                <a:spcPct val="0"/>
              </a:spcBef>
            </a:pPr>
            <a:r>
              <a:rPr lang="en-US" sz="1899">
                <a:solidFill>
                  <a:srgbClr val="333333"/>
                </a:solidFill>
                <a:latin typeface="Source Sans Pro"/>
              </a:rPr>
              <a:t>The events like the “Final workshop of National project of Ministry of Agriculture, Forestry and Water Economy (Serbia)”, “CZ-SK seminář k výzvě nástroje EEI 2023”, “BETTER Life: Work-shop on Design Standards for Socially Engaged Research in Life Sciences”, “The 26th Interna-tional Scientific conference ‘Society and Culture: Genesis of Values and their Transformation’”, and “Presenting the BETTER Life project at CEESME conference in Budapest, 12 to 15 of Sep-tember”,The Participation in the Opening of the Magdeburg Elbfabrik.</a:t>
            </a:r>
          </a:p>
          <a:p>
            <a:pPr>
              <a:lnSpc>
                <a:spcPts val="2621"/>
              </a:lnSpc>
              <a:spcBef>
                <a:spcPct val="0"/>
              </a:spcBef>
            </a:pPr>
            <a:r>
              <a:rPr lang="en-US" sz="1899">
                <a:solidFill>
                  <a:srgbClr val="333333"/>
                </a:solidFill>
                <a:latin typeface="Source Sans Pro"/>
              </a:rPr>
              <a:t>"La ricerca in SAAD": presentation of Better Life project</a:t>
            </a:r>
          </a:p>
          <a:p>
            <a:pPr>
              <a:lnSpc>
                <a:spcPts val="2621"/>
              </a:lnSpc>
              <a:spcBef>
                <a:spcPct val="0"/>
              </a:spcBef>
            </a:pPr>
            <a:r>
              <a:rPr lang="en-US" sz="1899">
                <a:solidFill>
                  <a:srgbClr val="333333"/>
                </a:solidFill>
                <a:latin typeface="Source Sans Pro"/>
              </a:rPr>
              <a:t>Participation in the 18th INTERNATIONAL ENERGY FAIR, 19th INTERNATIONAL ENVIRONMENT PROTECTION AND NATURAL RESOURCES FAIR – ECOFAIR (Jelena Jesic - EDUCONS), Monitoring meeting of the project GREENLAND, etc.</a:t>
            </a:r>
          </a:p>
          <a:p>
            <a:pPr>
              <a:lnSpc>
                <a:spcPts val="2621"/>
              </a:lnSpc>
              <a:spcBef>
                <a:spcPct val="0"/>
              </a:spcBef>
            </a:pPr>
          </a:p>
        </p:txBody>
      </p:sp>
      <p:sp>
        <p:nvSpPr>
          <p:cNvPr name="TextBox 6" id="6"/>
          <p:cNvSpPr txBox="true"/>
          <p:nvPr/>
        </p:nvSpPr>
        <p:spPr>
          <a:xfrm rot="0">
            <a:off x="8366845" y="2729474"/>
            <a:ext cx="7177927" cy="3763685"/>
          </a:xfrm>
          <a:prstGeom prst="rect">
            <a:avLst/>
          </a:prstGeom>
        </p:spPr>
        <p:txBody>
          <a:bodyPr anchor="t" rtlCol="false" tIns="0" lIns="0" bIns="0" rIns="0">
            <a:spAutoFit/>
          </a:bodyPr>
          <a:lstStyle/>
          <a:p>
            <a:pPr>
              <a:lnSpc>
                <a:spcPts val="2760"/>
              </a:lnSpc>
            </a:pPr>
            <a:r>
              <a:rPr lang="en-US" sz="2000">
                <a:solidFill>
                  <a:srgbClr val="333333"/>
                </a:solidFill>
                <a:latin typeface="Source Sans Pro Bold"/>
              </a:rPr>
              <a:t>Meetings </a:t>
            </a:r>
            <a:r>
              <a:rPr lang="en-US" sz="2000">
                <a:solidFill>
                  <a:srgbClr val="333333"/>
                </a:solidFill>
                <a:latin typeface="Source Sans Pro"/>
              </a:rPr>
              <a:t>of project team members or stakeholders. Meetings can be used for various purposes such as planning, reviewing progress, making decisions, and coordinating activities. They are essential for keeping everyone involved in the project informed and aligned.</a:t>
            </a:r>
          </a:p>
          <a:p>
            <a:pPr>
              <a:lnSpc>
                <a:spcPts val="2760"/>
              </a:lnSpc>
            </a:pPr>
            <a:r>
              <a:rPr lang="en-US" sz="2000">
                <a:solidFill>
                  <a:srgbClr val="333333"/>
                </a:solidFill>
                <a:latin typeface="Source Sans Pro"/>
              </a:rPr>
              <a:t>The events like the “Annual meeting in Italy 2023”, “Board of the Directors of the Faculty of environmental protection”, “Board of the Directors of the Faculty of ecological agriculture”, and “June’s Board of Directors Meeting of the Faculty of Environmental Protection at Educons University”.</a:t>
            </a:r>
          </a:p>
          <a:p>
            <a:pPr>
              <a:lnSpc>
                <a:spcPts val="2760"/>
              </a:lnSpc>
              <a:spcBef>
                <a:spcPct val="0"/>
              </a:spcBef>
            </a:pPr>
          </a:p>
          <a:p>
            <a:pPr>
              <a:lnSpc>
                <a:spcPts val="2760"/>
              </a:lnSpc>
              <a:spcBef>
                <a:spcPct val="0"/>
              </a:spcBef>
            </a:pPr>
          </a:p>
        </p:txBody>
      </p:sp>
      <p:sp>
        <p:nvSpPr>
          <p:cNvPr name="TextBox 7" id="7"/>
          <p:cNvSpPr txBox="true"/>
          <p:nvPr/>
        </p:nvSpPr>
        <p:spPr>
          <a:xfrm rot="0">
            <a:off x="8366845" y="6180470"/>
            <a:ext cx="8255624" cy="3420839"/>
          </a:xfrm>
          <a:prstGeom prst="rect">
            <a:avLst/>
          </a:prstGeom>
        </p:spPr>
        <p:txBody>
          <a:bodyPr anchor="t" rtlCol="false" tIns="0" lIns="0" bIns="0" rIns="0">
            <a:spAutoFit/>
          </a:bodyPr>
          <a:lstStyle/>
          <a:p>
            <a:pPr>
              <a:lnSpc>
                <a:spcPts val="2760"/>
              </a:lnSpc>
              <a:spcBef>
                <a:spcPct val="0"/>
              </a:spcBef>
            </a:pPr>
            <a:r>
              <a:rPr lang="en-US" sz="2000">
                <a:solidFill>
                  <a:srgbClr val="333333"/>
                </a:solidFill>
                <a:latin typeface="Source Sans Pro Bold"/>
              </a:rPr>
              <a:t>Social Media Posts</a:t>
            </a:r>
            <a:r>
              <a:rPr lang="en-US" sz="2000">
                <a:solidFill>
                  <a:srgbClr val="333333"/>
                </a:solidFill>
                <a:latin typeface="Source Sans Pro"/>
              </a:rPr>
              <a:t> on such social media platforms like Facebook, LinkedIn, Twitter, and Insta-gram. They can be used to share project updates, promote events, engage with the public, and raise awareness about the project.</a:t>
            </a:r>
          </a:p>
          <a:p>
            <a:pPr>
              <a:lnSpc>
                <a:spcPts val="2760"/>
              </a:lnSpc>
              <a:spcBef>
                <a:spcPct val="0"/>
              </a:spcBef>
            </a:pPr>
          </a:p>
          <a:p>
            <a:pPr>
              <a:lnSpc>
                <a:spcPts val="2760"/>
              </a:lnSpc>
              <a:spcBef>
                <a:spcPct val="0"/>
              </a:spcBef>
            </a:pPr>
            <a:r>
              <a:rPr lang="en-US" sz="2000">
                <a:solidFill>
                  <a:srgbClr val="333333"/>
                </a:solidFill>
                <a:latin typeface="Source Sans Pro Bold"/>
              </a:rPr>
              <a:t>Newsletters and E-zines</a:t>
            </a:r>
            <a:r>
              <a:rPr lang="en-US" sz="2000">
                <a:solidFill>
                  <a:srgbClr val="333333"/>
                </a:solidFill>
                <a:latin typeface="Source Sans Pro"/>
              </a:rPr>
              <a:t>, the regular publications that are sent out to a list of subscribers. They contain news, updates, and other content related to the project. Newsletters and e-zines are a great way to keep stakeholders and the public informed about the project’s progress and achievements.</a:t>
            </a:r>
          </a:p>
          <a:p>
            <a:pPr>
              <a:lnSpc>
                <a:spcPts val="2760"/>
              </a:lnSpc>
              <a:spcBef>
                <a:spcPct val="0"/>
              </a:spcBef>
            </a:pPr>
            <a:r>
              <a:rPr lang="en-US" sz="2000">
                <a:solidFill>
                  <a:srgbClr val="333333"/>
                </a:solidFill>
                <a:latin typeface="Source Sans Pro"/>
              </a:rPr>
              <a:t>These include “Newsletter 1”, “BETTER Life E-Zine: May, 2023 Issue #1”, and “Newsletter 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TextBox 4" id="4"/>
          <p:cNvSpPr txBox="true"/>
          <p:nvPr/>
        </p:nvSpPr>
        <p:spPr>
          <a:xfrm rot="0">
            <a:off x="4780630" y="38100"/>
            <a:ext cx="11144916" cy="1959864"/>
          </a:xfrm>
          <a:prstGeom prst="rect">
            <a:avLst/>
          </a:prstGeom>
        </p:spPr>
        <p:txBody>
          <a:bodyPr anchor="t" rtlCol="false" tIns="0" lIns="0" bIns="0" rIns="0">
            <a:spAutoFit/>
          </a:bodyPr>
          <a:lstStyle/>
          <a:p>
            <a:pPr>
              <a:lnSpc>
                <a:spcPts val="3888"/>
              </a:lnSpc>
            </a:pPr>
          </a:p>
          <a:p>
            <a:pPr>
              <a:lnSpc>
                <a:spcPts val="3888"/>
              </a:lnSpc>
            </a:pPr>
          </a:p>
          <a:p>
            <a:pPr algn="l" marL="651510" indent="-325755" lvl="1">
              <a:lnSpc>
                <a:spcPts val="3888"/>
              </a:lnSpc>
            </a:pPr>
            <a:r>
              <a:rPr lang="en-US" sz="3600">
                <a:solidFill>
                  <a:srgbClr val="333333"/>
                </a:solidFill>
                <a:latin typeface="Source Sans Pro"/>
              </a:rPr>
              <a:t>The dissemination  and communication activities are categorized into several types:</a:t>
            </a:r>
          </a:p>
        </p:txBody>
      </p:sp>
      <p:sp>
        <p:nvSpPr>
          <p:cNvPr name="TextBox 5" id="5"/>
          <p:cNvSpPr txBox="true"/>
          <p:nvPr/>
        </p:nvSpPr>
        <p:spPr>
          <a:xfrm rot="0">
            <a:off x="1028700" y="6095948"/>
            <a:ext cx="7177927" cy="2392301"/>
          </a:xfrm>
          <a:prstGeom prst="rect">
            <a:avLst/>
          </a:prstGeom>
        </p:spPr>
        <p:txBody>
          <a:bodyPr anchor="t" rtlCol="false" tIns="0" lIns="0" bIns="0" rIns="0">
            <a:spAutoFit/>
          </a:bodyPr>
          <a:lstStyle/>
          <a:p>
            <a:pPr>
              <a:lnSpc>
                <a:spcPts val="2760"/>
              </a:lnSpc>
            </a:pPr>
            <a:r>
              <a:rPr lang="en-US" sz="2000">
                <a:solidFill>
                  <a:srgbClr val="333333"/>
                </a:solidFill>
                <a:latin typeface="Source Sans Pro Bold"/>
              </a:rPr>
              <a:t>Media Appearances</a:t>
            </a:r>
            <a:r>
              <a:rPr lang="en-US" sz="2000">
                <a:solidFill>
                  <a:srgbClr val="333333"/>
                </a:solidFill>
                <a:latin typeface="Source Sans Pro"/>
              </a:rPr>
              <a:t>- involve appearing in traditional media outlets like newspapers, TV, and radio. Media appearances can be used to reach a wider audience, raise awareness about the project, and share important updates or results.</a:t>
            </a:r>
          </a:p>
          <a:p>
            <a:pPr>
              <a:lnSpc>
                <a:spcPts val="2760"/>
              </a:lnSpc>
              <a:spcBef>
                <a:spcPct val="0"/>
              </a:spcBef>
            </a:pPr>
            <a:r>
              <a:rPr lang="en-US" sz="2000">
                <a:solidFill>
                  <a:srgbClr val="333333"/>
                </a:solidFill>
                <a:latin typeface="Source Sans Pro"/>
              </a:rPr>
              <a:t>These include “Article on Corriere Adriatico (local newspaper printed and online)”, “Videoreport on Unicam News”, and “Media appearance on national TV”.</a:t>
            </a:r>
          </a:p>
        </p:txBody>
      </p:sp>
      <p:sp>
        <p:nvSpPr>
          <p:cNvPr name="TextBox 6" id="6"/>
          <p:cNvSpPr txBox="true"/>
          <p:nvPr/>
        </p:nvSpPr>
        <p:spPr>
          <a:xfrm rot="0">
            <a:off x="8991465" y="2861772"/>
            <a:ext cx="7177927" cy="6506452"/>
          </a:xfrm>
          <a:prstGeom prst="rect">
            <a:avLst/>
          </a:prstGeom>
        </p:spPr>
        <p:txBody>
          <a:bodyPr anchor="t" rtlCol="false" tIns="0" lIns="0" bIns="0" rIns="0">
            <a:spAutoFit/>
          </a:bodyPr>
          <a:lstStyle/>
          <a:p>
            <a:pPr>
              <a:lnSpc>
                <a:spcPts val="2760"/>
              </a:lnSpc>
            </a:pPr>
            <a:r>
              <a:rPr lang="en-US" sz="2000">
                <a:solidFill>
                  <a:srgbClr val="333333"/>
                </a:solidFill>
                <a:latin typeface="Source Sans Pro Bold"/>
              </a:rPr>
              <a:t>Special Events:</a:t>
            </a:r>
            <a:r>
              <a:rPr lang="en-US" sz="2000">
                <a:solidFill>
                  <a:srgbClr val="333333"/>
                </a:solidFill>
                <a:latin typeface="Source Sans Pro"/>
              </a:rPr>
              <a:t> These are unique or one-off events that are organized for a specific purpose. Special events can be used to launch a project, celebrate milestones, or engage with the public in a different way.</a:t>
            </a:r>
          </a:p>
          <a:p>
            <a:pPr>
              <a:lnSpc>
                <a:spcPts val="2760"/>
              </a:lnSpc>
            </a:pPr>
            <a:r>
              <a:rPr lang="en-US" sz="2000">
                <a:solidFill>
                  <a:srgbClr val="333333"/>
                </a:solidFill>
                <a:latin typeface="Source Sans Pro"/>
              </a:rPr>
              <a:t>These include “Kick off TPM advertising”, “Opening of the Magdeburg Elbfabrik”, and “18th INTERNATIONAL ENERGY FAIR, 19th INTERNATIONAL ENVIRONMENT PROTECTION AND NATURAL RESOURCES FAIR – ECOFAIR”.</a:t>
            </a:r>
          </a:p>
          <a:p>
            <a:pPr>
              <a:lnSpc>
                <a:spcPts val="2760"/>
              </a:lnSpc>
            </a:pPr>
          </a:p>
          <a:p>
            <a:pPr>
              <a:lnSpc>
                <a:spcPts val="2760"/>
              </a:lnSpc>
            </a:pPr>
            <a:r>
              <a:rPr lang="en-US" sz="2000">
                <a:solidFill>
                  <a:srgbClr val="333333"/>
                </a:solidFill>
                <a:latin typeface="Source Sans Pro Bold"/>
              </a:rPr>
              <a:t>Presentations and Lectures</a:t>
            </a:r>
            <a:r>
              <a:rPr lang="en-US" sz="2000">
                <a:solidFill>
                  <a:srgbClr val="333333"/>
                </a:solidFill>
                <a:latin typeface="Source Sans Pro"/>
              </a:rPr>
              <a:t>: These involve speaking to an audience about the project. Presentations and lectures can be given at conferences, workshops, universities, or other venues. They are a good way to share knowledge, present research findings, and raise awareness about the project.</a:t>
            </a:r>
          </a:p>
          <a:p>
            <a:pPr>
              <a:lnSpc>
                <a:spcPts val="2760"/>
              </a:lnSpc>
            </a:pPr>
            <a:r>
              <a:rPr lang="en-US" sz="2000">
                <a:solidFill>
                  <a:srgbClr val="333333"/>
                </a:solidFill>
                <a:latin typeface="Source Sans Pro"/>
              </a:rPr>
              <a:t>These include “La ricerca in SAAD: presentation of Better Life project” and “Special lecture at NIRMA university, Ahmedabad, India”.</a:t>
            </a:r>
          </a:p>
          <a:p>
            <a:pPr>
              <a:lnSpc>
                <a:spcPts val="2760"/>
              </a:lnSpc>
              <a:spcBef>
                <a:spcPct val="0"/>
              </a:spcBef>
            </a:pPr>
          </a:p>
          <a:p>
            <a:pPr>
              <a:lnSpc>
                <a:spcPts val="2760"/>
              </a:lnSpc>
              <a:spcBef>
                <a:spcPct val="0"/>
              </a:spcBef>
            </a:pPr>
          </a:p>
        </p:txBody>
      </p:sp>
      <p:sp>
        <p:nvSpPr>
          <p:cNvPr name="TextBox 7" id="7"/>
          <p:cNvSpPr txBox="true"/>
          <p:nvPr/>
        </p:nvSpPr>
        <p:spPr>
          <a:xfrm rot="0">
            <a:off x="958538" y="2679274"/>
            <a:ext cx="7318251" cy="2735580"/>
          </a:xfrm>
          <a:prstGeom prst="rect">
            <a:avLst/>
          </a:prstGeom>
        </p:spPr>
        <p:txBody>
          <a:bodyPr anchor="t" rtlCol="false" tIns="0" lIns="0" bIns="0" rIns="0">
            <a:spAutoFit/>
          </a:bodyPr>
          <a:lstStyle/>
          <a:p>
            <a:pPr>
              <a:lnSpc>
                <a:spcPts val="2760"/>
              </a:lnSpc>
              <a:spcBef>
                <a:spcPct val="0"/>
              </a:spcBef>
            </a:pPr>
          </a:p>
          <a:p>
            <a:pPr>
              <a:lnSpc>
                <a:spcPts val="2760"/>
              </a:lnSpc>
              <a:spcBef>
                <a:spcPct val="0"/>
              </a:spcBef>
            </a:pPr>
            <a:r>
              <a:rPr lang="en-US" sz="2000">
                <a:solidFill>
                  <a:srgbClr val="333333"/>
                </a:solidFill>
                <a:latin typeface="Source Sans Pro Bold"/>
              </a:rPr>
              <a:t>Newsletters and E-zines</a:t>
            </a:r>
            <a:r>
              <a:rPr lang="en-US" sz="2000">
                <a:solidFill>
                  <a:srgbClr val="333333"/>
                </a:solidFill>
                <a:latin typeface="Source Sans Pro"/>
              </a:rPr>
              <a:t>, the regular publications that are sent out to a list of subscribers. They contain news, updates, and other content related to the project. Newsletters and e-zines are a great way to keep stakeholders and the public informed about the project’s progress and achievements.</a:t>
            </a:r>
          </a:p>
          <a:p>
            <a:pPr>
              <a:lnSpc>
                <a:spcPts val="2760"/>
              </a:lnSpc>
              <a:spcBef>
                <a:spcPct val="0"/>
              </a:spcBef>
            </a:pPr>
            <a:r>
              <a:rPr lang="en-US" sz="2000">
                <a:solidFill>
                  <a:srgbClr val="333333"/>
                </a:solidFill>
                <a:latin typeface="Source Sans Pro"/>
              </a:rPr>
              <a:t>These include “Newsletter 1”, “BETTER Life E-Zine: May, 2023 Issue #1”, and “Newsletter 2”</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533561" y="1244168"/>
            <a:ext cx="4468564" cy="929259"/>
          </a:xfrm>
          <a:prstGeom prst="rect">
            <a:avLst/>
          </a:prstGeom>
        </p:spPr>
        <p:txBody>
          <a:bodyPr anchor="t" rtlCol="false" tIns="0" lIns="0" bIns="0" rIns="0">
            <a:spAutoFit/>
          </a:bodyPr>
          <a:lstStyle/>
          <a:p>
            <a:pPr>
              <a:lnSpc>
                <a:spcPts val="7128"/>
              </a:lnSpc>
              <a:spcBef>
                <a:spcPct val="0"/>
              </a:spcBef>
            </a:pPr>
            <a:r>
              <a:rPr lang="en-US" sz="6600">
                <a:solidFill>
                  <a:srgbClr val="5F5F61"/>
                </a:solidFill>
                <a:latin typeface="Source Sans Pro Bold"/>
              </a:rPr>
              <a:t>Newsletters</a:t>
            </a:r>
          </a:p>
        </p:txBody>
      </p:sp>
      <p:sp>
        <p:nvSpPr>
          <p:cNvPr name="Freeform 4" id="4"/>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TextBox 5" id="5"/>
          <p:cNvSpPr txBox="true"/>
          <p:nvPr/>
        </p:nvSpPr>
        <p:spPr>
          <a:xfrm rot="0">
            <a:off x="2147693" y="3092747"/>
            <a:ext cx="13311954" cy="663702"/>
          </a:xfrm>
          <a:prstGeom prst="rect">
            <a:avLst/>
          </a:prstGeom>
        </p:spPr>
        <p:txBody>
          <a:bodyPr anchor="t" rtlCol="false" tIns="0" lIns="0" bIns="0" rIns="0">
            <a:spAutoFit/>
          </a:bodyPr>
          <a:lstStyle/>
          <a:p>
            <a:pPr>
              <a:lnSpc>
                <a:spcPts val="5184"/>
              </a:lnSpc>
              <a:spcBef>
                <a:spcPct val="0"/>
              </a:spcBef>
            </a:pPr>
            <a:r>
              <a:rPr lang="en-US" sz="4800">
                <a:solidFill>
                  <a:srgbClr val="5F5F61"/>
                </a:solidFill>
                <a:latin typeface="Source Sans Pro Bold"/>
              </a:rPr>
              <a:t>Newsletter 1 - 2023.gada februārī</a:t>
            </a:r>
          </a:p>
        </p:txBody>
      </p:sp>
      <p:sp>
        <p:nvSpPr>
          <p:cNvPr name="TextBox 6" id="6"/>
          <p:cNvSpPr txBox="true"/>
          <p:nvPr/>
        </p:nvSpPr>
        <p:spPr>
          <a:xfrm rot="0">
            <a:off x="2147693" y="3965578"/>
            <a:ext cx="13495154" cy="663702"/>
          </a:xfrm>
          <a:prstGeom prst="rect">
            <a:avLst/>
          </a:prstGeom>
        </p:spPr>
        <p:txBody>
          <a:bodyPr anchor="t" rtlCol="false" tIns="0" lIns="0" bIns="0" rIns="0">
            <a:spAutoFit/>
          </a:bodyPr>
          <a:lstStyle/>
          <a:p>
            <a:pPr>
              <a:lnSpc>
                <a:spcPts val="5184"/>
              </a:lnSpc>
              <a:spcBef>
                <a:spcPct val="0"/>
              </a:spcBef>
            </a:pPr>
            <a:r>
              <a:rPr lang="en-US" sz="4800">
                <a:solidFill>
                  <a:srgbClr val="5F5F61"/>
                </a:solidFill>
                <a:latin typeface="Source Sans Pro Bold"/>
              </a:rPr>
              <a:t>Newsletter 2 - 2023.gada septembrī</a:t>
            </a:r>
          </a:p>
        </p:txBody>
      </p:sp>
      <p:sp>
        <p:nvSpPr>
          <p:cNvPr name="TextBox 7" id="7"/>
          <p:cNvSpPr txBox="true"/>
          <p:nvPr/>
        </p:nvSpPr>
        <p:spPr>
          <a:xfrm rot="0">
            <a:off x="2147693" y="4838830"/>
            <a:ext cx="14279393" cy="663702"/>
          </a:xfrm>
          <a:prstGeom prst="rect">
            <a:avLst/>
          </a:prstGeom>
        </p:spPr>
        <p:txBody>
          <a:bodyPr anchor="t" rtlCol="false" tIns="0" lIns="0" bIns="0" rIns="0">
            <a:spAutoFit/>
          </a:bodyPr>
          <a:lstStyle/>
          <a:p>
            <a:pPr>
              <a:lnSpc>
                <a:spcPts val="5184"/>
              </a:lnSpc>
              <a:spcBef>
                <a:spcPct val="0"/>
              </a:spcBef>
            </a:pPr>
            <a:r>
              <a:rPr lang="en-US" sz="4800">
                <a:solidFill>
                  <a:srgbClr val="5F5F61"/>
                </a:solidFill>
                <a:latin typeface="Source Sans Pro Bold"/>
              </a:rPr>
              <a:t>Newsletter 3 - 2024.gada janvārī</a:t>
            </a:r>
          </a:p>
        </p:txBody>
      </p:sp>
      <p:sp>
        <p:nvSpPr>
          <p:cNvPr name="TextBox 8" id="8"/>
          <p:cNvSpPr txBox="true"/>
          <p:nvPr/>
        </p:nvSpPr>
        <p:spPr>
          <a:xfrm rot="0">
            <a:off x="4938729" y="6848094"/>
            <a:ext cx="11488357" cy="663702"/>
          </a:xfrm>
          <a:prstGeom prst="rect">
            <a:avLst/>
          </a:prstGeom>
        </p:spPr>
        <p:txBody>
          <a:bodyPr anchor="t" rtlCol="false" tIns="0" lIns="0" bIns="0" rIns="0">
            <a:spAutoFit/>
          </a:bodyPr>
          <a:lstStyle/>
          <a:p>
            <a:pPr>
              <a:lnSpc>
                <a:spcPts val="5184"/>
              </a:lnSpc>
              <a:spcBef>
                <a:spcPct val="0"/>
              </a:spcBef>
            </a:pPr>
            <a:r>
              <a:rPr lang="en-US" sz="4800">
                <a:solidFill>
                  <a:srgbClr val="00B1A6"/>
                </a:solidFill>
                <a:latin typeface="Source Sans Pro Bold"/>
              </a:rPr>
              <a:t>Newsletter 4 -  2024.gada jūlijā</a:t>
            </a:r>
          </a:p>
        </p:txBody>
      </p:sp>
      <p:sp>
        <p:nvSpPr>
          <p:cNvPr name="TextBox 9" id="9"/>
          <p:cNvSpPr txBox="true"/>
          <p:nvPr/>
        </p:nvSpPr>
        <p:spPr>
          <a:xfrm rot="0">
            <a:off x="4938729" y="7721346"/>
            <a:ext cx="13008628" cy="663702"/>
          </a:xfrm>
          <a:prstGeom prst="rect">
            <a:avLst/>
          </a:prstGeom>
        </p:spPr>
        <p:txBody>
          <a:bodyPr anchor="t" rtlCol="false" tIns="0" lIns="0" bIns="0" rIns="0">
            <a:spAutoFit/>
          </a:bodyPr>
          <a:lstStyle/>
          <a:p>
            <a:pPr>
              <a:lnSpc>
                <a:spcPts val="5184"/>
              </a:lnSpc>
              <a:spcBef>
                <a:spcPct val="0"/>
              </a:spcBef>
            </a:pPr>
            <a:r>
              <a:rPr lang="en-US" sz="4800">
                <a:solidFill>
                  <a:srgbClr val="00B1A6"/>
                </a:solidFill>
                <a:latin typeface="Source Sans Pro Bold"/>
              </a:rPr>
              <a:t>Newsletter 5 -  2024.gada decembrī</a:t>
            </a:r>
          </a:p>
        </p:txBody>
      </p:sp>
      <p:sp>
        <p:nvSpPr>
          <p:cNvPr name="TextBox 10" id="10"/>
          <p:cNvSpPr txBox="true"/>
          <p:nvPr/>
        </p:nvSpPr>
        <p:spPr>
          <a:xfrm rot="0">
            <a:off x="4938729" y="8594598"/>
            <a:ext cx="12758569" cy="663702"/>
          </a:xfrm>
          <a:prstGeom prst="rect">
            <a:avLst/>
          </a:prstGeom>
        </p:spPr>
        <p:txBody>
          <a:bodyPr anchor="t" rtlCol="false" tIns="0" lIns="0" bIns="0" rIns="0">
            <a:spAutoFit/>
          </a:bodyPr>
          <a:lstStyle/>
          <a:p>
            <a:pPr>
              <a:lnSpc>
                <a:spcPts val="5184"/>
              </a:lnSpc>
              <a:spcBef>
                <a:spcPct val="0"/>
              </a:spcBef>
            </a:pPr>
            <a:r>
              <a:rPr lang="en-US" sz="4800">
                <a:solidFill>
                  <a:srgbClr val="00B1A6"/>
                </a:solidFill>
                <a:latin typeface="Source Sans Pro Bold"/>
              </a:rPr>
              <a:t>Newsletter 6 -  2025.gada jūlijā</a:t>
            </a:r>
          </a:p>
        </p:txBody>
      </p:sp>
      <p:sp>
        <p:nvSpPr>
          <p:cNvPr name="TextBox 11" id="11"/>
          <p:cNvSpPr txBox="true"/>
          <p:nvPr/>
        </p:nvSpPr>
        <p:spPr>
          <a:xfrm rot="0">
            <a:off x="4938729" y="5875536"/>
            <a:ext cx="5223123" cy="663702"/>
          </a:xfrm>
          <a:prstGeom prst="rect">
            <a:avLst/>
          </a:prstGeom>
        </p:spPr>
        <p:txBody>
          <a:bodyPr anchor="t" rtlCol="false" tIns="0" lIns="0" bIns="0" rIns="0">
            <a:spAutoFit/>
          </a:bodyPr>
          <a:lstStyle/>
          <a:p>
            <a:pPr>
              <a:lnSpc>
                <a:spcPts val="5184"/>
              </a:lnSpc>
              <a:spcBef>
                <a:spcPct val="0"/>
              </a:spcBef>
            </a:pPr>
            <a:r>
              <a:rPr lang="en-US" sz="4800">
                <a:solidFill>
                  <a:srgbClr val="F58625"/>
                </a:solidFill>
                <a:latin typeface="Source Sans Pro Bold"/>
              </a:rPr>
              <a:t>nākamie pēc plāna:</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684276" y="1958278"/>
            <a:ext cx="5195011" cy="6370444"/>
            <a:chOff x="0" y="0"/>
            <a:chExt cx="6926682" cy="8493926"/>
          </a:xfrm>
        </p:grpSpPr>
        <p:sp>
          <p:nvSpPr>
            <p:cNvPr name="Freeform 4" id="4"/>
            <p:cNvSpPr/>
            <p:nvPr/>
          </p:nvSpPr>
          <p:spPr>
            <a:xfrm flipH="false" flipV="false" rot="0">
              <a:off x="0" y="0"/>
              <a:ext cx="6926707" cy="8493887"/>
            </a:xfrm>
            <a:custGeom>
              <a:avLst/>
              <a:gdLst/>
              <a:ahLst/>
              <a:cxnLst/>
              <a:rect r="r" b="b" t="t" l="l"/>
              <a:pathLst>
                <a:path h="8493887" w="6926707">
                  <a:moveTo>
                    <a:pt x="0" y="0"/>
                  </a:moveTo>
                  <a:lnTo>
                    <a:pt x="6926707" y="0"/>
                  </a:lnTo>
                  <a:lnTo>
                    <a:pt x="6926707" y="8493887"/>
                  </a:lnTo>
                  <a:lnTo>
                    <a:pt x="0" y="8493887"/>
                  </a:lnTo>
                  <a:close/>
                </a:path>
              </a:pathLst>
            </a:custGeom>
            <a:solidFill>
              <a:srgbClr val="FFFFFF"/>
            </a:solidFill>
          </p:spPr>
        </p:sp>
      </p:grpSp>
      <p:sp>
        <p:nvSpPr>
          <p:cNvPr name="Freeform 5" id="5"/>
          <p:cNvSpPr/>
          <p:nvPr/>
        </p:nvSpPr>
        <p:spPr>
          <a:xfrm flipH="false" flipV="false" rot="0">
            <a:off x="10104130" y="413149"/>
            <a:ext cx="6862871" cy="9707031"/>
          </a:xfrm>
          <a:custGeom>
            <a:avLst/>
            <a:gdLst/>
            <a:ahLst/>
            <a:cxnLst/>
            <a:rect r="r" b="b" t="t" l="l"/>
            <a:pathLst>
              <a:path h="9707031" w="6862871">
                <a:moveTo>
                  <a:pt x="0" y="0"/>
                </a:moveTo>
                <a:lnTo>
                  <a:pt x="6862870" y="0"/>
                </a:lnTo>
                <a:lnTo>
                  <a:pt x="6862870" y="9707031"/>
                </a:lnTo>
                <a:lnTo>
                  <a:pt x="0" y="9707031"/>
                </a:lnTo>
                <a:lnTo>
                  <a:pt x="0" y="0"/>
                </a:lnTo>
                <a:close/>
              </a:path>
            </a:pathLst>
          </a:custGeom>
          <a:blipFill>
            <a:blip r:embed="rId3"/>
            <a:stretch>
              <a:fillRect l="0" t="0" r="0" b="0"/>
            </a:stretch>
          </a:blipFill>
        </p:spPr>
      </p:sp>
      <p:sp>
        <p:nvSpPr>
          <p:cNvPr name="TextBox 6" id="6"/>
          <p:cNvSpPr txBox="true"/>
          <p:nvPr/>
        </p:nvSpPr>
        <p:spPr>
          <a:xfrm rot="0">
            <a:off x="928175" y="2233699"/>
            <a:ext cx="8655576" cy="7193280"/>
          </a:xfrm>
          <a:prstGeom prst="rect">
            <a:avLst/>
          </a:prstGeom>
        </p:spPr>
        <p:txBody>
          <a:bodyPr anchor="t" rtlCol="false" tIns="0" lIns="0" bIns="0" rIns="0">
            <a:spAutoFit/>
          </a:bodyPr>
          <a:lstStyle/>
          <a:p>
            <a:pPr>
              <a:lnSpc>
                <a:spcPts val="2760"/>
              </a:lnSpc>
              <a:spcBef>
                <a:spcPct val="0"/>
              </a:spcBef>
            </a:pPr>
          </a:p>
          <a:p>
            <a:pPr>
              <a:lnSpc>
                <a:spcPts val="2760"/>
              </a:lnSpc>
              <a:spcBef>
                <a:spcPct val="0"/>
              </a:spcBef>
            </a:pPr>
            <a:r>
              <a:rPr lang="en-US" sz="2000">
                <a:solidFill>
                  <a:srgbClr val="333333"/>
                </a:solidFill>
                <a:latin typeface="Source Sans Pro"/>
              </a:rPr>
              <a:t>The first edition of the newsletter, released in February, this edition is a rich compilation of 11 insightful articles prepared by partners, being responsible for related work tasks, altogether spread across 15 pages. Each article presents various facets of Socially Engaged Research (SER) in Life Sciences, providing readers with a first information and understanding of this field. </a:t>
            </a:r>
          </a:p>
          <a:p>
            <a:pPr>
              <a:lnSpc>
                <a:spcPts val="2760"/>
              </a:lnSpc>
              <a:spcBef>
                <a:spcPct val="0"/>
              </a:spcBef>
            </a:pPr>
          </a:p>
          <a:p>
            <a:pPr>
              <a:lnSpc>
                <a:spcPts val="2760"/>
              </a:lnSpc>
              <a:spcBef>
                <a:spcPct val="0"/>
              </a:spcBef>
            </a:pPr>
            <a:r>
              <a:rPr lang="en-US" sz="2000">
                <a:solidFill>
                  <a:srgbClr val="333333"/>
                </a:solidFill>
                <a:latin typeface="Source Sans Pro"/>
              </a:rPr>
              <a:t>The topics of the Newsletter 1 are:</a:t>
            </a:r>
          </a:p>
          <a:p>
            <a:pPr>
              <a:lnSpc>
                <a:spcPts val="2760"/>
              </a:lnSpc>
              <a:spcBef>
                <a:spcPct val="0"/>
              </a:spcBef>
            </a:pPr>
            <a:r>
              <a:rPr lang="en-US" sz="2000">
                <a:solidFill>
                  <a:srgbClr val="333333"/>
                </a:solidFill>
                <a:latin typeface="Source Sans Pro"/>
              </a:rPr>
              <a:t>1.What is Socially Engaged Research in Life Sciences? </a:t>
            </a:r>
          </a:p>
          <a:p>
            <a:pPr>
              <a:lnSpc>
                <a:spcPts val="2760"/>
              </a:lnSpc>
              <a:spcBef>
                <a:spcPct val="0"/>
              </a:spcBef>
            </a:pPr>
            <a:r>
              <a:rPr lang="en-US" sz="2000">
                <a:solidFill>
                  <a:srgbClr val="333333"/>
                </a:solidFill>
                <a:latin typeface="Source Sans Pro"/>
              </a:rPr>
              <a:t>2.Socially Engaged Research in Life Sciences: An Approach to Tackling Societal Challenges</a:t>
            </a:r>
          </a:p>
          <a:p>
            <a:pPr>
              <a:lnSpc>
                <a:spcPts val="2760"/>
              </a:lnSpc>
              <a:spcBef>
                <a:spcPct val="0"/>
              </a:spcBef>
            </a:pPr>
            <a:r>
              <a:rPr lang="en-US" sz="2000">
                <a:solidFill>
                  <a:srgbClr val="333333"/>
                </a:solidFill>
                <a:latin typeface="Source Sans Pro"/>
              </a:rPr>
              <a:t>3.Implementing Socially Engaged Research in Higher Education</a:t>
            </a:r>
          </a:p>
          <a:p>
            <a:pPr>
              <a:lnSpc>
                <a:spcPts val="2760"/>
              </a:lnSpc>
              <a:spcBef>
                <a:spcPct val="0"/>
              </a:spcBef>
            </a:pPr>
            <a:r>
              <a:rPr lang="en-US" sz="2000">
                <a:solidFill>
                  <a:srgbClr val="333333"/>
                </a:solidFill>
                <a:latin typeface="Source Sans Pro"/>
              </a:rPr>
              <a:t>4.Status Quo Report on Research and Policies in SER</a:t>
            </a:r>
          </a:p>
          <a:p>
            <a:pPr>
              <a:lnSpc>
                <a:spcPts val="2760"/>
              </a:lnSpc>
              <a:spcBef>
                <a:spcPct val="0"/>
              </a:spcBef>
            </a:pPr>
            <a:r>
              <a:rPr lang="en-US" sz="2000">
                <a:solidFill>
                  <a:srgbClr val="333333"/>
                </a:solidFill>
                <a:latin typeface="Source Sans Pro"/>
              </a:rPr>
              <a:t>5.Framing the European Digital Centre of Excellence BETTER Life</a:t>
            </a:r>
          </a:p>
          <a:p>
            <a:pPr>
              <a:lnSpc>
                <a:spcPts val="2760"/>
              </a:lnSpc>
              <a:spcBef>
                <a:spcPct val="0"/>
              </a:spcBef>
            </a:pPr>
            <a:r>
              <a:rPr lang="en-US" sz="2000">
                <a:solidFill>
                  <a:srgbClr val="333333"/>
                </a:solidFill>
                <a:latin typeface="Source Sans Pro"/>
              </a:rPr>
              <a:t>6.Socially Engaged Research in Life Sciences in Europe</a:t>
            </a:r>
          </a:p>
          <a:p>
            <a:pPr>
              <a:lnSpc>
                <a:spcPts val="2760"/>
              </a:lnSpc>
              <a:spcBef>
                <a:spcPct val="0"/>
              </a:spcBef>
            </a:pPr>
            <a:r>
              <a:rPr lang="en-US" sz="2000">
                <a:solidFill>
                  <a:srgbClr val="333333"/>
                </a:solidFill>
                <a:latin typeface="Source Sans Pro"/>
              </a:rPr>
              <a:t>7.How to Implement SER in Life Sciences</a:t>
            </a:r>
          </a:p>
          <a:p>
            <a:pPr>
              <a:lnSpc>
                <a:spcPts val="2760"/>
              </a:lnSpc>
              <a:spcBef>
                <a:spcPct val="0"/>
              </a:spcBef>
            </a:pPr>
            <a:r>
              <a:rPr lang="en-US" sz="2000">
                <a:solidFill>
                  <a:srgbClr val="333333"/>
                </a:solidFill>
                <a:latin typeface="Source Sans Pro"/>
              </a:rPr>
              <a:t>8.Compendium of Innovative Practices on Socially Engaged Research</a:t>
            </a:r>
          </a:p>
          <a:p>
            <a:pPr>
              <a:lnSpc>
                <a:spcPts val="2760"/>
              </a:lnSpc>
              <a:spcBef>
                <a:spcPct val="0"/>
              </a:spcBef>
            </a:pPr>
            <a:r>
              <a:rPr lang="en-US" sz="2000">
                <a:solidFill>
                  <a:srgbClr val="333333"/>
                </a:solidFill>
                <a:latin typeface="Source Sans Pro"/>
              </a:rPr>
              <a:t>9.Stakeholder Interactions Launched by Estonian University of Life Sciences</a:t>
            </a:r>
          </a:p>
          <a:p>
            <a:pPr>
              <a:lnSpc>
                <a:spcPts val="2760"/>
              </a:lnSpc>
              <a:spcBef>
                <a:spcPct val="0"/>
              </a:spcBef>
            </a:pPr>
            <a:r>
              <a:rPr lang="en-US" sz="2000">
                <a:solidFill>
                  <a:srgbClr val="333333"/>
                </a:solidFill>
                <a:latin typeface="Source Sans Pro"/>
              </a:rPr>
              <a:t>10.Sustainability in BETTER Life</a:t>
            </a:r>
          </a:p>
          <a:p>
            <a:pPr>
              <a:lnSpc>
                <a:spcPts val="2760"/>
              </a:lnSpc>
              <a:spcBef>
                <a:spcPct val="0"/>
              </a:spcBef>
            </a:pPr>
            <a:r>
              <a:rPr lang="en-US" sz="2000">
                <a:solidFill>
                  <a:srgbClr val="333333"/>
                </a:solidFill>
                <a:latin typeface="Source Sans Pro"/>
              </a:rPr>
              <a:t>11.News in CZU</a:t>
            </a:r>
          </a:p>
          <a:p>
            <a:pPr>
              <a:lnSpc>
                <a:spcPts val="2760"/>
              </a:lnSpc>
              <a:spcBef>
                <a:spcPct val="0"/>
              </a:spcBef>
            </a:pPr>
          </a:p>
        </p:txBody>
      </p:sp>
      <p:sp>
        <p:nvSpPr>
          <p:cNvPr name="TextBox 7" id="7"/>
          <p:cNvSpPr txBox="true"/>
          <p:nvPr/>
        </p:nvSpPr>
        <p:spPr>
          <a:xfrm rot="0">
            <a:off x="1766914" y="997741"/>
            <a:ext cx="5589898" cy="834390"/>
          </a:xfrm>
          <a:prstGeom prst="rect">
            <a:avLst/>
          </a:prstGeom>
        </p:spPr>
        <p:txBody>
          <a:bodyPr anchor="t" rtlCol="false" tIns="0" lIns="0" bIns="0" rIns="0">
            <a:spAutoFit/>
          </a:bodyPr>
          <a:lstStyle/>
          <a:p>
            <a:pPr algn="ctr">
              <a:lnSpc>
                <a:spcPts val="6480"/>
              </a:lnSpc>
            </a:pPr>
            <a:r>
              <a:rPr lang="en-US" sz="6000">
                <a:solidFill>
                  <a:srgbClr val="DA4F27"/>
                </a:solidFill>
                <a:latin typeface="Source Sans Pro Bold"/>
              </a:rPr>
              <a:t>Newsletter 1</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684276" y="1958279"/>
            <a:ext cx="5195011" cy="6370444"/>
            <a:chOff x="0" y="0"/>
            <a:chExt cx="6926682" cy="8493926"/>
          </a:xfrm>
        </p:grpSpPr>
        <p:sp>
          <p:nvSpPr>
            <p:cNvPr name="Freeform 4" id="4"/>
            <p:cNvSpPr/>
            <p:nvPr/>
          </p:nvSpPr>
          <p:spPr>
            <a:xfrm flipH="false" flipV="false" rot="0">
              <a:off x="0" y="0"/>
              <a:ext cx="6926707" cy="8493887"/>
            </a:xfrm>
            <a:custGeom>
              <a:avLst/>
              <a:gdLst/>
              <a:ahLst/>
              <a:cxnLst/>
              <a:rect r="r" b="b" t="t" l="l"/>
              <a:pathLst>
                <a:path h="8493887" w="6926707">
                  <a:moveTo>
                    <a:pt x="0" y="0"/>
                  </a:moveTo>
                  <a:lnTo>
                    <a:pt x="6926707" y="0"/>
                  </a:lnTo>
                  <a:lnTo>
                    <a:pt x="6926707" y="8493887"/>
                  </a:lnTo>
                  <a:lnTo>
                    <a:pt x="0" y="8493887"/>
                  </a:lnTo>
                  <a:close/>
                </a:path>
              </a:pathLst>
            </a:custGeom>
            <a:solidFill>
              <a:srgbClr val="FFFFFF"/>
            </a:solidFill>
          </p:spPr>
        </p:sp>
      </p:grpSp>
      <p:sp>
        <p:nvSpPr>
          <p:cNvPr name="Freeform 5" id="5"/>
          <p:cNvSpPr/>
          <p:nvPr/>
        </p:nvSpPr>
        <p:spPr>
          <a:xfrm flipH="false" flipV="false" rot="0">
            <a:off x="9841032" y="576830"/>
            <a:ext cx="6865090" cy="9710170"/>
          </a:xfrm>
          <a:custGeom>
            <a:avLst/>
            <a:gdLst/>
            <a:ahLst/>
            <a:cxnLst/>
            <a:rect r="r" b="b" t="t" l="l"/>
            <a:pathLst>
              <a:path h="9710170" w="6865090">
                <a:moveTo>
                  <a:pt x="0" y="0"/>
                </a:moveTo>
                <a:lnTo>
                  <a:pt x="6865090" y="0"/>
                </a:lnTo>
                <a:lnTo>
                  <a:pt x="6865090" y="9710170"/>
                </a:lnTo>
                <a:lnTo>
                  <a:pt x="0" y="9710170"/>
                </a:lnTo>
                <a:lnTo>
                  <a:pt x="0" y="0"/>
                </a:lnTo>
                <a:close/>
              </a:path>
            </a:pathLst>
          </a:custGeom>
          <a:blipFill>
            <a:blip r:embed="rId3"/>
            <a:stretch>
              <a:fillRect l="0" t="0" r="0" b="0"/>
            </a:stretch>
          </a:blipFill>
        </p:spPr>
      </p:sp>
      <p:sp>
        <p:nvSpPr>
          <p:cNvPr name="TextBox 6" id="6"/>
          <p:cNvSpPr txBox="true"/>
          <p:nvPr/>
        </p:nvSpPr>
        <p:spPr>
          <a:xfrm rot="0">
            <a:off x="1867439" y="771634"/>
            <a:ext cx="5589898" cy="834390"/>
          </a:xfrm>
          <a:prstGeom prst="rect">
            <a:avLst/>
          </a:prstGeom>
        </p:spPr>
        <p:txBody>
          <a:bodyPr anchor="t" rtlCol="false" tIns="0" lIns="0" bIns="0" rIns="0">
            <a:spAutoFit/>
          </a:bodyPr>
          <a:lstStyle/>
          <a:p>
            <a:pPr algn="ctr">
              <a:lnSpc>
                <a:spcPts val="6480"/>
              </a:lnSpc>
            </a:pPr>
            <a:r>
              <a:rPr lang="en-US" sz="6000">
                <a:solidFill>
                  <a:srgbClr val="4CBBB3"/>
                </a:solidFill>
                <a:latin typeface="Source Sans Pro Bold"/>
              </a:rPr>
              <a:t>Newsletter 2</a:t>
            </a:r>
          </a:p>
        </p:txBody>
      </p:sp>
      <p:sp>
        <p:nvSpPr>
          <p:cNvPr name="TextBox 7" id="7"/>
          <p:cNvSpPr txBox="true"/>
          <p:nvPr/>
        </p:nvSpPr>
        <p:spPr>
          <a:xfrm rot="0">
            <a:off x="1179488" y="2045970"/>
            <a:ext cx="7511033" cy="7212330"/>
          </a:xfrm>
          <a:prstGeom prst="rect">
            <a:avLst/>
          </a:prstGeom>
        </p:spPr>
        <p:txBody>
          <a:bodyPr anchor="t" rtlCol="false" tIns="0" lIns="0" bIns="0" rIns="0">
            <a:spAutoFit/>
          </a:bodyPr>
          <a:lstStyle/>
          <a:p>
            <a:pPr>
              <a:lnSpc>
                <a:spcPts val="2160"/>
              </a:lnSpc>
              <a:spcBef>
                <a:spcPct val="0"/>
              </a:spcBef>
            </a:pPr>
            <a:r>
              <a:rPr lang="en-US" sz="2000">
                <a:solidFill>
                  <a:srgbClr val="000000"/>
                </a:solidFill>
                <a:latin typeface="Source Sans Pro"/>
              </a:rPr>
              <a:t>The second issue of the BETTER Life project newsletter, released in September 2023. This issue, spanning 16 pages, features 12 articles that highlight the project’s progress and achievements over the past year. </a:t>
            </a:r>
          </a:p>
          <a:p>
            <a:pPr>
              <a:lnSpc>
                <a:spcPts val="2160"/>
              </a:lnSpc>
              <a:spcBef>
                <a:spcPct val="0"/>
              </a:spcBef>
            </a:pPr>
          </a:p>
          <a:p>
            <a:pPr>
              <a:lnSpc>
                <a:spcPts val="2160"/>
              </a:lnSpc>
              <a:spcBef>
                <a:spcPct val="0"/>
              </a:spcBef>
            </a:pPr>
            <a:r>
              <a:rPr lang="en-US" sz="2000">
                <a:solidFill>
                  <a:srgbClr val="000000"/>
                </a:solidFill>
                <a:latin typeface="Source Sans Pro"/>
              </a:rPr>
              <a:t>The issue was  released in September 2023. This adjustment in the timeline demonstrates the consortium’s flexibility and commitment to quality.</a:t>
            </a:r>
          </a:p>
          <a:p>
            <a:pPr>
              <a:lnSpc>
                <a:spcPts val="2160"/>
              </a:lnSpc>
              <a:spcBef>
                <a:spcPct val="0"/>
              </a:spcBef>
            </a:pPr>
            <a:r>
              <a:rPr lang="en-US" sz="2000">
                <a:solidFill>
                  <a:srgbClr val="000000"/>
                </a:solidFill>
                <a:latin typeface="Source Sans Pro"/>
              </a:rPr>
              <a:t> </a:t>
            </a:r>
          </a:p>
          <a:p>
            <a:pPr>
              <a:lnSpc>
                <a:spcPts val="2160"/>
              </a:lnSpc>
              <a:spcBef>
                <a:spcPct val="0"/>
              </a:spcBef>
            </a:pPr>
            <a:r>
              <a:rPr lang="en-US" sz="2000">
                <a:solidFill>
                  <a:srgbClr val="000000"/>
                </a:solidFill>
                <a:latin typeface="Source Sans Pro"/>
              </a:rPr>
              <a:t>The topics of the Newsletter 2 are:</a:t>
            </a:r>
          </a:p>
          <a:p>
            <a:pPr>
              <a:lnSpc>
                <a:spcPts val="2160"/>
              </a:lnSpc>
              <a:spcBef>
                <a:spcPct val="0"/>
              </a:spcBef>
            </a:pPr>
            <a:r>
              <a:rPr lang="en-US" sz="2000">
                <a:solidFill>
                  <a:srgbClr val="000000"/>
                </a:solidFill>
                <a:latin typeface="Source Sans Pro"/>
              </a:rPr>
              <a:t>1. Let’s celebrate one year of BETTER Life project</a:t>
            </a:r>
          </a:p>
          <a:p>
            <a:pPr>
              <a:lnSpc>
                <a:spcPts val="2160"/>
              </a:lnSpc>
              <a:spcBef>
                <a:spcPct val="0"/>
              </a:spcBef>
            </a:pPr>
            <a:r>
              <a:rPr lang="en-US" sz="2000">
                <a:solidFill>
                  <a:srgbClr val="000000"/>
                </a:solidFill>
                <a:latin typeface="Source Sans Pro"/>
              </a:rPr>
              <a:t>2. Empowering Change: The Roadmap to Socially Engaged Research in Life Sciences: </a:t>
            </a:r>
          </a:p>
          <a:p>
            <a:pPr>
              <a:lnSpc>
                <a:spcPts val="2160"/>
              </a:lnSpc>
              <a:spcBef>
                <a:spcPct val="0"/>
              </a:spcBef>
            </a:pPr>
            <a:r>
              <a:rPr lang="en-US" sz="2000">
                <a:solidFill>
                  <a:srgbClr val="000000"/>
                </a:solidFill>
                <a:latin typeface="Source Sans Pro"/>
              </a:rPr>
              <a:t>3. Ten BETTER Life Toolkits have been designed</a:t>
            </a:r>
          </a:p>
          <a:p>
            <a:pPr>
              <a:lnSpc>
                <a:spcPts val="2160"/>
              </a:lnSpc>
              <a:spcBef>
                <a:spcPct val="0"/>
              </a:spcBef>
            </a:pPr>
            <a:r>
              <a:rPr lang="en-US" sz="2000">
                <a:solidFill>
                  <a:srgbClr val="000000"/>
                </a:solidFill>
                <a:latin typeface="Source Sans Pro"/>
              </a:rPr>
              <a:t>4. BETTER Life Project Hosts Workshops on Socially Engaged Research in Life Sciences</a:t>
            </a:r>
          </a:p>
          <a:p>
            <a:pPr>
              <a:lnSpc>
                <a:spcPts val="2160"/>
              </a:lnSpc>
              <a:spcBef>
                <a:spcPct val="0"/>
              </a:spcBef>
            </a:pPr>
            <a:r>
              <a:rPr lang="en-US" sz="2000">
                <a:solidFill>
                  <a:srgbClr val="000000"/>
                </a:solidFill>
                <a:latin typeface="Source Sans Pro"/>
              </a:rPr>
              <a:t>5. BETTER Life: Workshop on Design Standards for Socially Engaged Research in Life Sciences - April 2023.</a:t>
            </a:r>
          </a:p>
          <a:p>
            <a:pPr>
              <a:lnSpc>
                <a:spcPts val="2160"/>
              </a:lnSpc>
              <a:spcBef>
                <a:spcPct val="0"/>
              </a:spcBef>
            </a:pPr>
            <a:r>
              <a:rPr lang="en-US" sz="2000">
                <a:solidFill>
                  <a:srgbClr val="000000"/>
                </a:solidFill>
                <a:latin typeface="Source Sans Pro"/>
              </a:rPr>
              <a:t>6. BETTER Life Holds Second Workshop on Design Standards for Socially Engaged Research in Life Sciences.</a:t>
            </a:r>
          </a:p>
          <a:p>
            <a:pPr>
              <a:lnSpc>
                <a:spcPts val="2160"/>
              </a:lnSpc>
              <a:spcBef>
                <a:spcPct val="0"/>
              </a:spcBef>
            </a:pPr>
            <a:r>
              <a:rPr lang="en-US" sz="2000">
                <a:solidFill>
                  <a:srgbClr val="000000"/>
                </a:solidFill>
                <a:latin typeface="Source Sans Pro"/>
              </a:rPr>
              <a:t>7. BETTER Life Project Held Annual Meeting in Italy</a:t>
            </a:r>
          </a:p>
          <a:p>
            <a:pPr>
              <a:lnSpc>
                <a:spcPts val="2160"/>
              </a:lnSpc>
              <a:spcBef>
                <a:spcPct val="0"/>
              </a:spcBef>
            </a:pPr>
            <a:r>
              <a:rPr lang="en-US" sz="2000">
                <a:solidFill>
                  <a:srgbClr val="000000"/>
                </a:solidFill>
                <a:latin typeface="Source Sans Pro"/>
              </a:rPr>
              <a:t>8. BETTER Life Meets Local Representatives in Ascoli Piceno.</a:t>
            </a:r>
          </a:p>
          <a:p>
            <a:pPr>
              <a:lnSpc>
                <a:spcPts val="2160"/>
              </a:lnSpc>
              <a:spcBef>
                <a:spcPct val="0"/>
              </a:spcBef>
            </a:pPr>
            <a:r>
              <a:rPr lang="en-US" sz="2000">
                <a:solidFill>
                  <a:srgbClr val="000000"/>
                </a:solidFill>
                <a:latin typeface="Source Sans Pro"/>
              </a:rPr>
              <a:t>9. “Cook with Marija and Sanja”- an example of popularization of science to children: </a:t>
            </a:r>
          </a:p>
          <a:p>
            <a:pPr>
              <a:lnSpc>
                <a:spcPts val="2160"/>
              </a:lnSpc>
              <a:spcBef>
                <a:spcPct val="0"/>
              </a:spcBef>
            </a:pPr>
            <a:r>
              <a:rPr lang="en-US" sz="2000">
                <a:solidFill>
                  <a:srgbClr val="000000"/>
                </a:solidFill>
                <a:latin typeface="Source Sans Pro"/>
              </a:rPr>
              <a:t>10. News from Educons University</a:t>
            </a:r>
          </a:p>
          <a:p>
            <a:pPr>
              <a:lnSpc>
                <a:spcPts val="2160"/>
              </a:lnSpc>
              <a:spcBef>
                <a:spcPct val="0"/>
              </a:spcBef>
            </a:pPr>
            <a:r>
              <a:rPr lang="en-US" sz="2000">
                <a:solidFill>
                  <a:srgbClr val="000000"/>
                </a:solidFill>
                <a:latin typeface="Source Sans Pro"/>
              </a:rPr>
              <a:t>11. BETTER Life co-organizes ENGAGE Summer School in Tartu.</a:t>
            </a:r>
          </a:p>
          <a:p>
            <a:pPr>
              <a:lnSpc>
                <a:spcPts val="2160"/>
              </a:lnSpc>
              <a:spcBef>
                <a:spcPct val="0"/>
              </a:spcBef>
            </a:pPr>
            <a:r>
              <a:rPr lang="en-US" sz="2000">
                <a:solidFill>
                  <a:srgbClr val="000000"/>
                </a:solidFill>
                <a:latin typeface="Source Sans Pro"/>
              </a:rPr>
              <a:t>12. Sharing news: The E³UDRES² Ent-r-e-novators project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684276" y="1958279"/>
            <a:ext cx="5195011" cy="6370444"/>
            <a:chOff x="0" y="0"/>
            <a:chExt cx="6926682" cy="8493926"/>
          </a:xfrm>
        </p:grpSpPr>
        <p:sp>
          <p:nvSpPr>
            <p:cNvPr name="Freeform 4" id="4"/>
            <p:cNvSpPr/>
            <p:nvPr/>
          </p:nvSpPr>
          <p:spPr>
            <a:xfrm flipH="false" flipV="false" rot="0">
              <a:off x="0" y="0"/>
              <a:ext cx="6926707" cy="8493887"/>
            </a:xfrm>
            <a:custGeom>
              <a:avLst/>
              <a:gdLst/>
              <a:ahLst/>
              <a:cxnLst/>
              <a:rect r="r" b="b" t="t" l="l"/>
              <a:pathLst>
                <a:path h="8493887" w="6926707">
                  <a:moveTo>
                    <a:pt x="0" y="0"/>
                  </a:moveTo>
                  <a:lnTo>
                    <a:pt x="6926707" y="0"/>
                  </a:lnTo>
                  <a:lnTo>
                    <a:pt x="6926707" y="8493887"/>
                  </a:lnTo>
                  <a:lnTo>
                    <a:pt x="0" y="8493887"/>
                  </a:lnTo>
                  <a:close/>
                </a:path>
              </a:pathLst>
            </a:custGeom>
            <a:solidFill>
              <a:srgbClr val="FFFFFF"/>
            </a:solidFill>
          </p:spPr>
        </p:sp>
      </p:grpSp>
      <p:sp>
        <p:nvSpPr>
          <p:cNvPr name="Freeform 5" id="5"/>
          <p:cNvSpPr/>
          <p:nvPr/>
        </p:nvSpPr>
        <p:spPr>
          <a:xfrm flipH="false" flipV="false" rot="0">
            <a:off x="9409953" y="534113"/>
            <a:ext cx="6770612" cy="9576537"/>
          </a:xfrm>
          <a:custGeom>
            <a:avLst/>
            <a:gdLst/>
            <a:ahLst/>
            <a:cxnLst/>
            <a:rect r="r" b="b" t="t" l="l"/>
            <a:pathLst>
              <a:path h="9576537" w="6770612">
                <a:moveTo>
                  <a:pt x="0" y="0"/>
                </a:moveTo>
                <a:lnTo>
                  <a:pt x="6770612" y="0"/>
                </a:lnTo>
                <a:lnTo>
                  <a:pt x="6770612" y="9576537"/>
                </a:lnTo>
                <a:lnTo>
                  <a:pt x="0" y="9576537"/>
                </a:lnTo>
                <a:lnTo>
                  <a:pt x="0" y="0"/>
                </a:lnTo>
                <a:close/>
              </a:path>
            </a:pathLst>
          </a:custGeom>
          <a:blipFill>
            <a:blip r:embed="rId3"/>
            <a:stretch>
              <a:fillRect l="0" t="0" r="0" b="0"/>
            </a:stretch>
          </a:blipFill>
        </p:spPr>
      </p:sp>
      <p:sp>
        <p:nvSpPr>
          <p:cNvPr name="TextBox 6" id="6"/>
          <p:cNvSpPr txBox="true"/>
          <p:nvPr/>
        </p:nvSpPr>
        <p:spPr>
          <a:xfrm rot="0">
            <a:off x="2157161" y="649605"/>
            <a:ext cx="5589898" cy="834390"/>
          </a:xfrm>
          <a:prstGeom prst="rect">
            <a:avLst/>
          </a:prstGeom>
        </p:spPr>
        <p:txBody>
          <a:bodyPr anchor="t" rtlCol="false" tIns="0" lIns="0" bIns="0" rIns="0">
            <a:spAutoFit/>
          </a:bodyPr>
          <a:lstStyle/>
          <a:p>
            <a:pPr algn="ctr">
              <a:lnSpc>
                <a:spcPts val="6480"/>
              </a:lnSpc>
            </a:pPr>
            <a:r>
              <a:rPr lang="en-US" sz="6000">
                <a:solidFill>
                  <a:srgbClr val="5B9BD5"/>
                </a:solidFill>
                <a:latin typeface="Source Sans Pro Bold"/>
              </a:rPr>
              <a:t>Newsletter 3</a:t>
            </a:r>
          </a:p>
        </p:txBody>
      </p:sp>
      <p:grpSp>
        <p:nvGrpSpPr>
          <p:cNvPr name="Group 7" id="7"/>
          <p:cNvGrpSpPr/>
          <p:nvPr/>
        </p:nvGrpSpPr>
        <p:grpSpPr>
          <a:xfrm rot="0">
            <a:off x="1322024" y="4761744"/>
            <a:ext cx="5788746" cy="4904389"/>
            <a:chOff x="0" y="0"/>
            <a:chExt cx="7718328" cy="6539185"/>
          </a:xfrm>
        </p:grpSpPr>
        <p:sp>
          <p:nvSpPr>
            <p:cNvPr name="TextBox 8" id="8"/>
            <p:cNvSpPr txBox="true"/>
            <p:nvPr/>
          </p:nvSpPr>
          <p:spPr>
            <a:xfrm rot="0">
              <a:off x="30179" y="0"/>
              <a:ext cx="6018947" cy="397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Introduction</a:t>
              </a:r>
            </a:p>
          </p:txBody>
        </p:sp>
        <p:sp>
          <p:nvSpPr>
            <p:cNvPr name="TextBox 9" id="9"/>
            <p:cNvSpPr txBox="true"/>
            <p:nvPr/>
          </p:nvSpPr>
          <p:spPr>
            <a:xfrm rot="0">
              <a:off x="0" y="723447"/>
              <a:ext cx="6018947" cy="397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Capacity Building</a:t>
              </a:r>
            </a:p>
          </p:txBody>
        </p:sp>
        <p:sp>
          <p:nvSpPr>
            <p:cNvPr name="TextBox 10" id="10"/>
            <p:cNvSpPr txBox="true"/>
            <p:nvPr/>
          </p:nvSpPr>
          <p:spPr>
            <a:xfrm rot="0">
              <a:off x="0" y="5760252"/>
              <a:ext cx="7718328" cy="778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BETTER Life in E³UDRES² Ent-r-e-novators Project Newsletter</a:t>
              </a:r>
            </a:p>
          </p:txBody>
        </p:sp>
        <p:sp>
          <p:nvSpPr>
            <p:cNvPr name="TextBox 11" id="11"/>
            <p:cNvSpPr txBox="true"/>
            <p:nvPr/>
          </p:nvSpPr>
          <p:spPr>
            <a:xfrm rot="0">
              <a:off x="30179" y="1515081"/>
              <a:ext cx="7199994" cy="778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Think Tank “Science Pub” at CZU: Academics and Mayors in a Unique Dialogue</a:t>
              </a:r>
            </a:p>
          </p:txBody>
        </p:sp>
        <p:sp>
          <p:nvSpPr>
            <p:cNvPr name="TextBox 12" id="12"/>
            <p:cNvSpPr txBox="true"/>
            <p:nvPr/>
          </p:nvSpPr>
          <p:spPr>
            <a:xfrm rot="0">
              <a:off x="30179" y="3771448"/>
              <a:ext cx="6018947" cy="397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SER tools</a:t>
              </a:r>
            </a:p>
          </p:txBody>
        </p:sp>
        <p:sp>
          <p:nvSpPr>
            <p:cNvPr name="TextBox 13" id="13"/>
            <p:cNvSpPr txBox="true"/>
            <p:nvPr/>
          </p:nvSpPr>
          <p:spPr>
            <a:xfrm rot="0">
              <a:off x="0" y="2687714"/>
              <a:ext cx="7199994" cy="778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A Digital Centre of Excellence – a </a:t>
              </a:r>
              <a:r>
                <a:rPr lang="en-US" sz="2000">
                  <a:solidFill>
                    <a:srgbClr val="201917"/>
                  </a:solidFill>
                  <a:latin typeface="Source Sans Pro"/>
                </a:rPr>
                <a:t> showcase for the activities  of the BETTER Life project</a:t>
              </a:r>
            </a:p>
          </p:txBody>
        </p:sp>
        <p:sp>
          <p:nvSpPr>
            <p:cNvPr name="TextBox 14" id="14"/>
            <p:cNvSpPr txBox="true"/>
            <p:nvPr/>
          </p:nvSpPr>
          <p:spPr>
            <a:xfrm rot="0">
              <a:off x="30179" y="4427227"/>
              <a:ext cx="6018947" cy="397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Better Life Centres</a:t>
              </a:r>
            </a:p>
          </p:txBody>
        </p:sp>
        <p:sp>
          <p:nvSpPr>
            <p:cNvPr name="TextBox 15" id="15"/>
            <p:cNvSpPr txBox="true"/>
            <p:nvPr/>
          </p:nvSpPr>
          <p:spPr>
            <a:xfrm rot="0">
              <a:off x="30179" y="5108318"/>
              <a:ext cx="7169815" cy="397933"/>
            </a:xfrm>
            <a:prstGeom prst="rect">
              <a:avLst/>
            </a:prstGeom>
          </p:spPr>
          <p:txBody>
            <a:bodyPr anchor="t" rtlCol="false" tIns="0" lIns="0" bIns="0" rIns="0">
              <a:spAutoFit/>
            </a:bodyPr>
            <a:lstStyle/>
            <a:p>
              <a:pPr marL="431801" indent="-215900" lvl="1">
                <a:lnSpc>
                  <a:spcPts val="2300"/>
                </a:lnSpc>
                <a:buFont typeface="Arial"/>
                <a:buChar char="•"/>
              </a:pPr>
              <a:r>
                <a:rPr lang="en-US" sz="2000">
                  <a:solidFill>
                    <a:srgbClr val="201917"/>
                  </a:solidFill>
                  <a:latin typeface="Source Sans Pro"/>
                </a:rPr>
                <a:t>A Three-Day Virtual Winter School</a:t>
              </a:r>
            </a:p>
          </p:txBody>
        </p:sp>
      </p:grpSp>
      <p:sp>
        <p:nvSpPr>
          <p:cNvPr name="TextBox 16" id="16"/>
          <p:cNvSpPr txBox="true"/>
          <p:nvPr/>
        </p:nvSpPr>
        <p:spPr>
          <a:xfrm rot="0">
            <a:off x="1322024" y="2344502"/>
            <a:ext cx="7260173" cy="1878141"/>
          </a:xfrm>
          <a:prstGeom prst="rect">
            <a:avLst/>
          </a:prstGeom>
        </p:spPr>
        <p:txBody>
          <a:bodyPr anchor="t" rtlCol="false" tIns="0" lIns="0" bIns="0" rIns="0">
            <a:spAutoFit/>
          </a:bodyPr>
          <a:lstStyle/>
          <a:p>
            <a:pPr>
              <a:lnSpc>
                <a:spcPts val="2160"/>
              </a:lnSpc>
              <a:spcBef>
                <a:spcPct val="0"/>
              </a:spcBef>
            </a:pPr>
            <a:r>
              <a:rPr lang="en-US" sz="2000">
                <a:solidFill>
                  <a:srgbClr val="000000"/>
                </a:solidFill>
                <a:latin typeface="Source Sans Pro"/>
              </a:rPr>
              <a:t>The third issue of the BETTER Life project newsletter, released in September 2023. This issue, spanning 15 pages, features 8 articles that highlight the project’s progress and achievements over the past year. </a:t>
            </a:r>
          </a:p>
          <a:p>
            <a:pPr>
              <a:lnSpc>
                <a:spcPts val="2160"/>
              </a:lnSpc>
              <a:spcBef>
                <a:spcPct val="0"/>
              </a:spcBef>
            </a:pPr>
          </a:p>
          <a:p>
            <a:pPr>
              <a:lnSpc>
                <a:spcPts val="2160"/>
              </a:lnSpc>
              <a:spcBef>
                <a:spcPct val="0"/>
              </a:spcBef>
            </a:pPr>
            <a:r>
              <a:rPr lang="en-US" sz="2000">
                <a:solidFill>
                  <a:srgbClr val="000000"/>
                </a:solidFill>
                <a:latin typeface="Source Sans Pro"/>
              </a:rPr>
              <a:t>The issue was  released in January, 2024. </a:t>
            </a:r>
          </a:p>
          <a:p>
            <a:pPr>
              <a:lnSpc>
                <a:spcPts val="2160"/>
              </a:lnSpc>
              <a:spcBef>
                <a:spcPct val="0"/>
              </a:spcBef>
            </a:pPr>
            <a:r>
              <a:rPr lang="en-US" sz="2000">
                <a:solidFill>
                  <a:srgbClr val="000000"/>
                </a:solidFill>
                <a:latin typeface="Source Sans Pro"/>
              </a:rPr>
              <a:t> </a:t>
            </a:r>
          </a:p>
        </p:txBody>
      </p:sp>
      <p:sp>
        <p:nvSpPr>
          <p:cNvPr name="TextBox 17" id="17"/>
          <p:cNvSpPr txBox="true"/>
          <p:nvPr/>
        </p:nvSpPr>
        <p:spPr>
          <a:xfrm rot="0">
            <a:off x="1348981" y="4093116"/>
            <a:ext cx="3603129" cy="278103"/>
          </a:xfrm>
          <a:prstGeom prst="rect">
            <a:avLst/>
          </a:prstGeom>
        </p:spPr>
        <p:txBody>
          <a:bodyPr anchor="t" rtlCol="false" tIns="0" lIns="0" bIns="0" rIns="0">
            <a:spAutoFit/>
          </a:bodyPr>
          <a:lstStyle/>
          <a:p>
            <a:pPr algn="ctr">
              <a:lnSpc>
                <a:spcPts val="2160"/>
              </a:lnSpc>
              <a:spcBef>
                <a:spcPct val="0"/>
              </a:spcBef>
            </a:pPr>
            <a:r>
              <a:rPr lang="en-US" sz="2000">
                <a:solidFill>
                  <a:srgbClr val="000000"/>
                </a:solidFill>
                <a:latin typeface="Source Sans Pro"/>
              </a:rPr>
              <a:t>The topics of the Newsletter 1 are: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0" y="9840952"/>
            <a:ext cx="18287986" cy="446048"/>
          </a:xfrm>
          <a:custGeom>
            <a:avLst/>
            <a:gdLst/>
            <a:ahLst/>
            <a:cxnLst/>
            <a:rect r="r" b="b" t="t" l="l"/>
            <a:pathLst>
              <a:path h="446048" w="18287986">
                <a:moveTo>
                  <a:pt x="0" y="0"/>
                </a:moveTo>
                <a:lnTo>
                  <a:pt x="18287986" y="0"/>
                </a:lnTo>
                <a:lnTo>
                  <a:pt x="18287986" y="446048"/>
                </a:lnTo>
                <a:lnTo>
                  <a:pt x="0" y="446048"/>
                </a:lnTo>
                <a:lnTo>
                  <a:pt x="0" y="0"/>
                </a:lnTo>
                <a:close/>
              </a:path>
            </a:pathLst>
          </a:custGeom>
          <a:blipFill>
            <a:blip r:embed="rId4"/>
            <a:stretch>
              <a:fillRect l="0" t="0" r="0" b="0"/>
            </a:stretch>
          </a:blipFill>
        </p:spPr>
      </p:sp>
      <p:sp>
        <p:nvSpPr>
          <p:cNvPr name="TextBox 5" id="5"/>
          <p:cNvSpPr txBox="true"/>
          <p:nvPr/>
        </p:nvSpPr>
        <p:spPr>
          <a:xfrm rot="0">
            <a:off x="2128226" y="2062023"/>
            <a:ext cx="14031547" cy="7789164"/>
          </a:xfrm>
          <a:prstGeom prst="rect">
            <a:avLst/>
          </a:prstGeom>
        </p:spPr>
        <p:txBody>
          <a:bodyPr anchor="t" rtlCol="false" tIns="0" lIns="0" bIns="0" rIns="0">
            <a:spAutoFit/>
          </a:bodyPr>
          <a:lstStyle/>
          <a:p>
            <a:pPr>
              <a:lnSpc>
                <a:spcPts val="3888"/>
              </a:lnSpc>
            </a:pPr>
          </a:p>
          <a:p>
            <a:pPr marL="777240" indent="-388620" lvl="1">
              <a:lnSpc>
                <a:spcPts val="3888"/>
              </a:lnSpc>
              <a:buAutoNum type="arabicPeriod" startAt="1"/>
            </a:pPr>
            <a:r>
              <a:rPr lang="en-US" sz="3600">
                <a:solidFill>
                  <a:srgbClr val="333333"/>
                </a:solidFill>
                <a:latin typeface="Source Sans Pro Bold"/>
              </a:rPr>
              <a:t>Ieskats projektā</a:t>
            </a:r>
            <a:r>
              <a:rPr lang="en-US" sz="3600">
                <a:solidFill>
                  <a:srgbClr val="333333"/>
                </a:solidFill>
                <a:latin typeface="Source Sans Pro"/>
              </a:rPr>
              <a:t>, kas mēs esam un ko daram!</a:t>
            </a:r>
          </a:p>
          <a:p>
            <a:pPr marL="777240" indent="-388620" lvl="1">
              <a:lnSpc>
                <a:spcPts val="3888"/>
              </a:lnSpc>
              <a:buAutoNum type="arabicPeriod" startAt="1"/>
            </a:pPr>
            <a:r>
              <a:rPr lang="en-US" sz="3600">
                <a:solidFill>
                  <a:srgbClr val="333333"/>
                </a:solidFill>
                <a:latin typeface="Source Sans Pro Bold"/>
              </a:rPr>
              <a:t>Diskusija</a:t>
            </a:r>
            <a:r>
              <a:rPr lang="en-US" sz="3600">
                <a:solidFill>
                  <a:srgbClr val="333333"/>
                </a:solidFill>
                <a:latin typeface="Source Sans Pro"/>
              </a:rPr>
              <a:t>: Diskusijas laikā tiks apspriestas vadlīnijas un idejas, kā izveidot apmācības (training) programmu, tās saturu jauniem pētniekiem, zinātniekiem, metodiķiem un koordinatoriem (mentoriem). Mēs aicinām jūs aktīvi piedalīties un dalīties ar savu pieredzi, prasmēm un idejām šajā diskusijā.</a:t>
            </a:r>
          </a:p>
          <a:p>
            <a:pPr marL="777240" indent="-388620" lvl="1">
              <a:lnSpc>
                <a:spcPts val="3888"/>
              </a:lnSpc>
              <a:buAutoNum type="arabicPeriod" startAt="1"/>
            </a:pPr>
            <a:r>
              <a:rPr lang="en-US" sz="3600">
                <a:solidFill>
                  <a:srgbClr val="333333"/>
                </a:solidFill>
                <a:latin typeface="Source Sans Pro Bold"/>
              </a:rPr>
              <a:t>Iepazīšanās ar </a:t>
            </a:r>
            <a:r>
              <a:rPr lang="en-US" sz="3600">
                <a:solidFill>
                  <a:srgbClr val="333333"/>
                </a:solidFill>
                <a:latin typeface="Source Sans Pro Bold"/>
              </a:rPr>
              <a:t>BETTER Life Digitālo centru</a:t>
            </a:r>
            <a:r>
              <a:rPr lang="en-US" sz="3600">
                <a:solidFill>
                  <a:srgbClr val="333333"/>
                </a:solidFill>
                <a:latin typeface="Source Sans Pro"/>
              </a:rPr>
              <a:t>: Uzziniet par jaunā Digitālā centra izveides procesu un tā nozīmi BETTER Life projekta kontekstā.</a:t>
            </a:r>
          </a:p>
          <a:p>
            <a:pPr marL="777240" indent="-388620" lvl="1">
              <a:lnSpc>
                <a:spcPts val="3888"/>
              </a:lnSpc>
              <a:buAutoNum type="arabicPeriod" startAt="1"/>
            </a:pPr>
            <a:r>
              <a:rPr lang="en-US" sz="3600">
                <a:solidFill>
                  <a:srgbClr val="333333"/>
                </a:solidFill>
                <a:latin typeface="Source Sans Pro Bold"/>
              </a:rPr>
              <a:t>Projekta rezultātu prezentācija</a:t>
            </a:r>
            <a:r>
              <a:rPr lang="en-US" sz="3600">
                <a:solidFill>
                  <a:srgbClr val="333333"/>
                </a:solidFill>
                <a:latin typeface="Source Sans Pro"/>
              </a:rPr>
              <a:t>: Apkopojam gada garumā sasniegtos rezultātus un sniedzam ieskatu projekta virzībā. Dalībnieki tiks iepazīstināti ar galvenajām atziņām, secinājumiem un turpmākajiem soļiem.</a:t>
            </a:r>
          </a:p>
          <a:p>
            <a:pPr marL="777240" indent="-388620" lvl="1">
              <a:lnSpc>
                <a:spcPts val="3888"/>
              </a:lnSpc>
              <a:buAutoNum type="arabicPeriod" startAt="1"/>
            </a:pPr>
            <a:r>
              <a:rPr lang="en-US" sz="3600">
                <a:solidFill>
                  <a:srgbClr val="333333"/>
                </a:solidFill>
                <a:latin typeface="Source Sans Pro Bold"/>
              </a:rPr>
              <a:t>Jautājumi / atbildes, ierosinājumi, komentāri</a:t>
            </a:r>
            <a:r>
              <a:rPr lang="en-US" sz="3600">
                <a:solidFill>
                  <a:srgbClr val="333333"/>
                </a:solidFill>
                <a:latin typeface="Source Sans Pro"/>
              </a:rPr>
              <a:t>.</a:t>
            </a:r>
          </a:p>
          <a:p>
            <a:pPr algn="l">
              <a:lnSpc>
                <a:spcPts val="3888"/>
              </a:lnSpc>
            </a:pPr>
          </a:p>
        </p:txBody>
      </p:sp>
      <p:sp>
        <p:nvSpPr>
          <p:cNvPr name="TextBox 6" id="6"/>
          <p:cNvSpPr txBox="true"/>
          <p:nvPr/>
        </p:nvSpPr>
        <p:spPr>
          <a:xfrm rot="0">
            <a:off x="5774931" y="1104900"/>
            <a:ext cx="5366445" cy="929258"/>
          </a:xfrm>
          <a:prstGeom prst="rect">
            <a:avLst/>
          </a:prstGeom>
        </p:spPr>
        <p:txBody>
          <a:bodyPr anchor="t" rtlCol="false" tIns="0" lIns="0" bIns="0" rIns="0">
            <a:spAutoFit/>
          </a:bodyPr>
          <a:lstStyle/>
          <a:p>
            <a:pPr algn="ctr">
              <a:lnSpc>
                <a:spcPts val="7127"/>
              </a:lnSpc>
              <a:spcBef>
                <a:spcPct val="0"/>
              </a:spcBef>
            </a:pPr>
            <a:r>
              <a:rPr lang="en-US" sz="6599">
                <a:solidFill>
                  <a:srgbClr val="333333"/>
                </a:solidFill>
                <a:latin typeface="Source Sans Pro Bold"/>
              </a:rPr>
              <a:t>Dienas kārtība</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9840952"/>
            <a:ext cx="18287986" cy="446048"/>
          </a:xfrm>
          <a:custGeom>
            <a:avLst/>
            <a:gdLst/>
            <a:ahLst/>
            <a:cxnLst/>
            <a:rect r="r" b="b" t="t" l="l"/>
            <a:pathLst>
              <a:path h="446048" w="18287986">
                <a:moveTo>
                  <a:pt x="0" y="0"/>
                </a:moveTo>
                <a:lnTo>
                  <a:pt x="18287986" y="0"/>
                </a:lnTo>
                <a:lnTo>
                  <a:pt x="18287986" y="446048"/>
                </a:lnTo>
                <a:lnTo>
                  <a:pt x="0" y="446048"/>
                </a:lnTo>
                <a:lnTo>
                  <a:pt x="0" y="0"/>
                </a:lnTo>
                <a:close/>
              </a:path>
            </a:pathLst>
          </a:custGeom>
          <a:blipFill>
            <a:blip r:embed="rId3"/>
            <a:stretch>
              <a:fillRect l="0" t="0" r="0" b="0"/>
            </a:stretch>
          </a:blipFill>
        </p:spPr>
      </p:sp>
      <p:sp>
        <p:nvSpPr>
          <p:cNvPr name="Freeform 4" id="4"/>
          <p:cNvSpPr/>
          <p:nvPr/>
        </p:nvSpPr>
        <p:spPr>
          <a:xfrm flipH="false" flipV="false" rot="0">
            <a:off x="0" y="153222"/>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4"/>
            <a:stretch>
              <a:fillRect l="0" t="0" r="0" b="0"/>
            </a:stretch>
          </a:blipFill>
        </p:spPr>
      </p:sp>
      <p:sp>
        <p:nvSpPr>
          <p:cNvPr name="Freeform 5" id="5"/>
          <p:cNvSpPr/>
          <p:nvPr/>
        </p:nvSpPr>
        <p:spPr>
          <a:xfrm flipH="false" flipV="false" rot="0">
            <a:off x="9668301" y="-47761"/>
            <a:ext cx="7306676" cy="10334761"/>
          </a:xfrm>
          <a:custGeom>
            <a:avLst/>
            <a:gdLst/>
            <a:ahLst/>
            <a:cxnLst/>
            <a:rect r="r" b="b" t="t" l="l"/>
            <a:pathLst>
              <a:path h="10334761" w="7306676">
                <a:moveTo>
                  <a:pt x="0" y="0"/>
                </a:moveTo>
                <a:lnTo>
                  <a:pt x="7306676" y="0"/>
                </a:lnTo>
                <a:lnTo>
                  <a:pt x="7306676" y="10334761"/>
                </a:lnTo>
                <a:lnTo>
                  <a:pt x="0" y="10334761"/>
                </a:lnTo>
                <a:lnTo>
                  <a:pt x="0" y="0"/>
                </a:lnTo>
                <a:close/>
              </a:path>
            </a:pathLst>
          </a:custGeom>
          <a:blipFill>
            <a:blip r:embed="rId5"/>
            <a:stretch>
              <a:fillRect l="0" t="0" r="0" b="0"/>
            </a:stretch>
          </a:blipFill>
        </p:spPr>
      </p:sp>
      <p:sp>
        <p:nvSpPr>
          <p:cNvPr name="TextBox 6" id="6"/>
          <p:cNvSpPr txBox="true"/>
          <p:nvPr/>
        </p:nvSpPr>
        <p:spPr>
          <a:xfrm rot="0">
            <a:off x="470315" y="1822703"/>
            <a:ext cx="5589898" cy="834390"/>
          </a:xfrm>
          <a:prstGeom prst="rect">
            <a:avLst/>
          </a:prstGeom>
        </p:spPr>
        <p:txBody>
          <a:bodyPr anchor="t" rtlCol="false" tIns="0" lIns="0" bIns="0" rIns="0">
            <a:spAutoFit/>
          </a:bodyPr>
          <a:lstStyle/>
          <a:p>
            <a:pPr algn="ctr">
              <a:lnSpc>
                <a:spcPts val="6480"/>
              </a:lnSpc>
            </a:pPr>
            <a:r>
              <a:rPr lang="en-US" sz="6000">
                <a:solidFill>
                  <a:srgbClr val="DA4F27"/>
                </a:solidFill>
                <a:latin typeface="Source Sans Pro Bold"/>
              </a:rPr>
              <a:t> E-ZINE</a:t>
            </a:r>
          </a:p>
        </p:txBody>
      </p:sp>
      <p:sp>
        <p:nvSpPr>
          <p:cNvPr name="TextBox 7" id="7"/>
          <p:cNvSpPr txBox="true"/>
          <p:nvPr/>
        </p:nvSpPr>
        <p:spPr>
          <a:xfrm rot="0">
            <a:off x="2116204" y="3199552"/>
            <a:ext cx="6256986" cy="5878830"/>
          </a:xfrm>
          <a:prstGeom prst="rect">
            <a:avLst/>
          </a:prstGeom>
        </p:spPr>
        <p:txBody>
          <a:bodyPr anchor="t" rtlCol="false" tIns="0" lIns="0" bIns="0" rIns="0">
            <a:spAutoFit/>
          </a:bodyPr>
          <a:lstStyle/>
          <a:p>
            <a:pPr>
              <a:lnSpc>
                <a:spcPts val="2160"/>
              </a:lnSpc>
              <a:spcBef>
                <a:spcPct val="0"/>
              </a:spcBef>
            </a:pPr>
            <a:r>
              <a:rPr lang="en-US" sz="2000">
                <a:solidFill>
                  <a:srgbClr val="333333"/>
                </a:solidFill>
                <a:latin typeface="Source Sans Pro"/>
              </a:rPr>
              <a:t>The released </a:t>
            </a:r>
            <a:r>
              <a:rPr lang="en-US" sz="2000">
                <a:solidFill>
                  <a:srgbClr val="333333"/>
                </a:solidFill>
                <a:latin typeface="Source Sans Pro Bold"/>
              </a:rPr>
              <a:t>May 2023</a:t>
            </a:r>
            <a:r>
              <a:rPr lang="en-US" sz="2000">
                <a:solidFill>
                  <a:srgbClr val="333333"/>
                </a:solidFill>
                <a:latin typeface="Source Sans Pro"/>
              </a:rPr>
              <a:t> issue of the E-ZINE Better Life is the first of e-magazines planned for the project and is a comprehensive document spanning 30 pages. It is meticulously organized into 7 main sections, each further divided into smaller subsections to provide a detailed exploration of various topics. Each section of this E-ZINE contributes to a holistic understanding of SER in life sciences, making it a valuable information resource for anyone interested in this field: </a:t>
            </a:r>
          </a:p>
          <a:p>
            <a:pPr>
              <a:lnSpc>
                <a:spcPts val="2160"/>
              </a:lnSpc>
              <a:spcBef>
                <a:spcPct val="0"/>
              </a:spcBef>
            </a:pPr>
          </a:p>
          <a:p>
            <a:pPr>
              <a:lnSpc>
                <a:spcPts val="2160"/>
              </a:lnSpc>
              <a:spcBef>
                <a:spcPct val="0"/>
              </a:spcBef>
            </a:pPr>
            <a:r>
              <a:rPr lang="en-US" sz="2000">
                <a:solidFill>
                  <a:srgbClr val="333333"/>
                </a:solidFill>
                <a:latin typeface="Source Sans Pro"/>
              </a:rPr>
              <a:t>1. A Word from the Leading Partner.</a:t>
            </a:r>
          </a:p>
          <a:p>
            <a:pPr>
              <a:lnSpc>
                <a:spcPts val="2160"/>
              </a:lnSpc>
              <a:spcBef>
                <a:spcPct val="0"/>
              </a:spcBef>
            </a:pPr>
            <a:r>
              <a:rPr lang="en-US" sz="2000">
                <a:solidFill>
                  <a:srgbClr val="333333"/>
                </a:solidFill>
                <a:latin typeface="Source Sans Pro"/>
              </a:rPr>
              <a:t>2. Strategic Planning and Governance of EU BETTER Life Centre</a:t>
            </a:r>
          </a:p>
          <a:p>
            <a:pPr>
              <a:lnSpc>
                <a:spcPts val="2160"/>
              </a:lnSpc>
              <a:spcBef>
                <a:spcPct val="0"/>
              </a:spcBef>
            </a:pPr>
            <a:r>
              <a:rPr lang="en-US" sz="2000">
                <a:solidFill>
                  <a:srgbClr val="333333"/>
                </a:solidFill>
                <a:latin typeface="Source Sans Pro"/>
              </a:rPr>
              <a:t>3. Designing Framework for SER in Life Sciences</a:t>
            </a:r>
          </a:p>
          <a:p>
            <a:pPr>
              <a:lnSpc>
                <a:spcPts val="2160"/>
              </a:lnSpc>
              <a:spcBef>
                <a:spcPct val="0"/>
              </a:spcBef>
            </a:pPr>
            <a:r>
              <a:rPr lang="en-US" sz="2000">
                <a:solidFill>
                  <a:srgbClr val="333333"/>
                </a:solidFill>
                <a:latin typeface="Source Sans Pro"/>
              </a:rPr>
              <a:t>4. Compendium of Innovative Practices on Socially Engaged Research</a:t>
            </a:r>
          </a:p>
          <a:p>
            <a:pPr>
              <a:lnSpc>
                <a:spcPts val="2160"/>
              </a:lnSpc>
              <a:spcBef>
                <a:spcPct val="0"/>
              </a:spcBef>
            </a:pPr>
            <a:r>
              <a:rPr lang="en-US" sz="2000">
                <a:solidFill>
                  <a:srgbClr val="333333"/>
                </a:solidFill>
                <a:latin typeface="Source Sans Pro"/>
              </a:rPr>
              <a:t>5. Exploring Consultation Events</a:t>
            </a:r>
          </a:p>
          <a:p>
            <a:pPr>
              <a:lnSpc>
                <a:spcPts val="2160"/>
              </a:lnSpc>
              <a:spcBef>
                <a:spcPct val="0"/>
              </a:spcBef>
            </a:pPr>
            <a:r>
              <a:rPr lang="en-US" sz="2000">
                <a:solidFill>
                  <a:srgbClr val="333333"/>
                </a:solidFill>
                <a:latin typeface="Source Sans Pro"/>
              </a:rPr>
              <a:t>6. BETTER Life Co-Organised Summer School on Engaging Science for Better Cities</a:t>
            </a:r>
          </a:p>
          <a:p>
            <a:pPr>
              <a:lnSpc>
                <a:spcPts val="2160"/>
              </a:lnSpc>
              <a:spcBef>
                <a:spcPct val="0"/>
              </a:spcBef>
            </a:pPr>
            <a:r>
              <a:rPr lang="en-US" sz="2000">
                <a:solidFill>
                  <a:srgbClr val="333333"/>
                </a:solidFill>
                <a:latin typeface="Source Sans Pro"/>
              </a:rPr>
              <a:t>7. Holding Consultation Events with Quadruple Helix Actors &amp; Mapping Needs, Capacities and Challenges of Regional Ecosystems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909" y="0"/>
            <a:ext cx="9790530" cy="4895265"/>
          </a:xfrm>
          <a:custGeom>
            <a:avLst/>
            <a:gdLst/>
            <a:ahLst/>
            <a:cxnLst/>
            <a:rect r="r" b="b" t="t" l="l"/>
            <a:pathLst>
              <a:path h="4895265" w="9790530">
                <a:moveTo>
                  <a:pt x="0" y="0"/>
                </a:moveTo>
                <a:lnTo>
                  <a:pt x="9790530" y="0"/>
                </a:lnTo>
                <a:lnTo>
                  <a:pt x="9790530" y="4895265"/>
                </a:lnTo>
                <a:lnTo>
                  <a:pt x="0" y="4895265"/>
                </a:lnTo>
                <a:lnTo>
                  <a:pt x="0" y="0"/>
                </a:lnTo>
                <a:close/>
              </a:path>
            </a:pathLst>
          </a:custGeom>
          <a:blipFill>
            <a:blip r:embed="rId3"/>
            <a:stretch>
              <a:fillRect l="0" t="0" r="0" b="0"/>
            </a:stretch>
          </a:blipFill>
        </p:spPr>
      </p:sp>
      <p:sp>
        <p:nvSpPr>
          <p:cNvPr name="Freeform 4" id="4"/>
          <p:cNvSpPr/>
          <p:nvPr/>
        </p:nvSpPr>
        <p:spPr>
          <a:xfrm flipH="false" flipV="false" rot="0">
            <a:off x="701685" y="624102"/>
            <a:ext cx="994449" cy="2437156"/>
          </a:xfrm>
          <a:custGeom>
            <a:avLst/>
            <a:gdLst/>
            <a:ahLst/>
            <a:cxnLst/>
            <a:rect r="r" b="b" t="t" l="l"/>
            <a:pathLst>
              <a:path h="2437156" w="994449">
                <a:moveTo>
                  <a:pt x="0" y="0"/>
                </a:moveTo>
                <a:lnTo>
                  <a:pt x="994448" y="0"/>
                </a:lnTo>
                <a:lnTo>
                  <a:pt x="994448" y="2437156"/>
                </a:lnTo>
                <a:lnTo>
                  <a:pt x="0" y="2437156"/>
                </a:lnTo>
                <a:lnTo>
                  <a:pt x="0" y="0"/>
                </a:lnTo>
                <a:close/>
              </a:path>
            </a:pathLst>
          </a:custGeom>
          <a:blipFill>
            <a:blip r:embed="rId4"/>
            <a:stretch>
              <a:fillRect l="-85923" t="-75619" r="-1068113" b="-80431"/>
            </a:stretch>
          </a:blipFill>
        </p:spPr>
      </p:sp>
      <p:sp>
        <p:nvSpPr>
          <p:cNvPr name="Freeform 5" id="5"/>
          <p:cNvSpPr/>
          <p:nvPr/>
        </p:nvSpPr>
        <p:spPr>
          <a:xfrm flipH="false" flipV="false" rot="0">
            <a:off x="10870691" y="1028700"/>
            <a:ext cx="7057551" cy="4833067"/>
          </a:xfrm>
          <a:custGeom>
            <a:avLst/>
            <a:gdLst/>
            <a:ahLst/>
            <a:cxnLst/>
            <a:rect r="r" b="b" t="t" l="l"/>
            <a:pathLst>
              <a:path h="4833067" w="7057551">
                <a:moveTo>
                  <a:pt x="0" y="0"/>
                </a:moveTo>
                <a:lnTo>
                  <a:pt x="7057551" y="0"/>
                </a:lnTo>
                <a:lnTo>
                  <a:pt x="7057551" y="4833067"/>
                </a:lnTo>
                <a:lnTo>
                  <a:pt x="0" y="4833067"/>
                </a:lnTo>
                <a:lnTo>
                  <a:pt x="0" y="0"/>
                </a:lnTo>
                <a:close/>
              </a:path>
            </a:pathLst>
          </a:custGeom>
          <a:blipFill>
            <a:blip r:embed="rId5"/>
            <a:stretch>
              <a:fillRect l="0" t="0" r="-24973" b="0"/>
            </a:stretch>
          </a:blipFill>
        </p:spPr>
      </p:sp>
      <p:sp>
        <p:nvSpPr>
          <p:cNvPr name="Freeform 6" id="6"/>
          <p:cNvSpPr/>
          <p:nvPr/>
        </p:nvSpPr>
        <p:spPr>
          <a:xfrm flipH="false" flipV="false" rot="0">
            <a:off x="10870691" y="5490140"/>
            <a:ext cx="7085130" cy="4796860"/>
          </a:xfrm>
          <a:custGeom>
            <a:avLst/>
            <a:gdLst/>
            <a:ahLst/>
            <a:cxnLst/>
            <a:rect r="r" b="b" t="t" l="l"/>
            <a:pathLst>
              <a:path h="4796860" w="7085130">
                <a:moveTo>
                  <a:pt x="0" y="0"/>
                </a:moveTo>
                <a:lnTo>
                  <a:pt x="7085130" y="0"/>
                </a:lnTo>
                <a:lnTo>
                  <a:pt x="7085130" y="4796860"/>
                </a:lnTo>
                <a:lnTo>
                  <a:pt x="0" y="4796860"/>
                </a:lnTo>
                <a:lnTo>
                  <a:pt x="0" y="0"/>
                </a:lnTo>
                <a:close/>
              </a:path>
            </a:pathLst>
          </a:custGeom>
          <a:blipFill>
            <a:blip r:embed="rId6"/>
            <a:stretch>
              <a:fillRect l="0" t="0" r="-25115" b="0"/>
            </a:stretch>
          </a:blipFill>
        </p:spPr>
      </p:sp>
      <p:sp>
        <p:nvSpPr>
          <p:cNvPr name="TextBox 7" id="7"/>
          <p:cNvSpPr txBox="true"/>
          <p:nvPr/>
        </p:nvSpPr>
        <p:spPr>
          <a:xfrm rot="0">
            <a:off x="1570169" y="6095321"/>
            <a:ext cx="8745006" cy="3417189"/>
          </a:xfrm>
          <a:prstGeom prst="rect">
            <a:avLst/>
          </a:prstGeom>
        </p:spPr>
        <p:txBody>
          <a:bodyPr anchor="t" rtlCol="false" tIns="0" lIns="0" bIns="0" rIns="0">
            <a:spAutoFit/>
          </a:bodyPr>
          <a:lstStyle/>
          <a:p>
            <a:pPr>
              <a:lnSpc>
                <a:spcPts val="3888"/>
              </a:lnSpc>
            </a:pPr>
          </a:p>
          <a:p>
            <a:pPr marL="777240" indent="-388620" lvl="1">
              <a:lnSpc>
                <a:spcPts val="3888"/>
              </a:lnSpc>
              <a:buFont typeface="Arial"/>
              <a:buChar char="•"/>
            </a:pPr>
            <a:r>
              <a:rPr lang="en-US" sz="3600">
                <a:solidFill>
                  <a:srgbClr val="000000"/>
                </a:solidFill>
                <a:latin typeface="Source Sans Pro"/>
              </a:rPr>
              <a:t>Pirmā diena - teorija, zināšanu nodošana;</a:t>
            </a:r>
          </a:p>
          <a:p>
            <a:pPr marL="777240" indent="-388620" lvl="1">
              <a:lnSpc>
                <a:spcPts val="3888"/>
              </a:lnSpc>
              <a:buFont typeface="Arial"/>
              <a:buChar char="•"/>
            </a:pPr>
            <a:r>
              <a:rPr lang="en-US" sz="3600">
                <a:solidFill>
                  <a:srgbClr val="000000"/>
                </a:solidFill>
                <a:latin typeface="Source Sans Pro"/>
              </a:rPr>
              <a:t>Otrā diena - konkrētu tēmu un izaicinājumu apspriešana dažādās sesijās ar BETTER Life komandu; </a:t>
            </a:r>
          </a:p>
          <a:p>
            <a:pPr marL="777240" indent="-388620" lvl="1">
              <a:lnSpc>
                <a:spcPts val="3888"/>
              </a:lnSpc>
              <a:buFont typeface="Arial"/>
              <a:buChar char="•"/>
            </a:pPr>
            <a:r>
              <a:rPr lang="en-US" sz="3600">
                <a:solidFill>
                  <a:srgbClr val="000000"/>
                </a:solidFill>
                <a:latin typeface="Source Sans Pro"/>
              </a:rPr>
              <a:t>Noslēgumā - izglītojoša galda spēle.</a:t>
            </a:r>
          </a:p>
          <a:p>
            <a:pPr>
              <a:lnSpc>
                <a:spcPts val="3888"/>
              </a:lnSpc>
              <a:spcBef>
                <a:spcPct val="0"/>
              </a:spcBef>
            </a:pPr>
          </a:p>
        </p:txBody>
      </p:sp>
      <p:sp>
        <p:nvSpPr>
          <p:cNvPr name="TextBox 8" id="8"/>
          <p:cNvSpPr txBox="true"/>
          <p:nvPr/>
        </p:nvSpPr>
        <p:spPr>
          <a:xfrm rot="0">
            <a:off x="1570169" y="5085017"/>
            <a:ext cx="8524691" cy="1474089"/>
          </a:xfrm>
          <a:prstGeom prst="rect">
            <a:avLst/>
          </a:prstGeom>
        </p:spPr>
        <p:txBody>
          <a:bodyPr anchor="t" rtlCol="false" tIns="0" lIns="0" bIns="0" rIns="0">
            <a:spAutoFit/>
          </a:bodyPr>
          <a:lstStyle/>
          <a:p>
            <a:pPr marL="777240" indent="-388620" lvl="1">
              <a:lnSpc>
                <a:spcPts val="3888"/>
              </a:lnSpc>
              <a:buFont typeface="Arial"/>
              <a:buChar char="•"/>
            </a:pPr>
            <a:r>
              <a:rPr lang="en-US" sz="3600">
                <a:solidFill>
                  <a:srgbClr val="000000"/>
                </a:solidFill>
                <a:latin typeface="Source Sans Pro"/>
              </a:rPr>
              <a:t>2 dienas</a:t>
            </a:r>
          </a:p>
          <a:p>
            <a:pPr marL="777240" indent="-388620" lvl="1">
              <a:lnSpc>
                <a:spcPts val="3888"/>
              </a:lnSpc>
              <a:buFont typeface="Arial"/>
              <a:buChar char="•"/>
            </a:pPr>
            <a:r>
              <a:rPr lang="en-US" sz="3600">
                <a:solidFill>
                  <a:srgbClr val="000000"/>
                </a:solidFill>
                <a:latin typeface="Source Sans Pro"/>
              </a:rPr>
              <a:t>ap 70 dalībniekiem no 7 valstīm</a:t>
            </a:r>
          </a:p>
          <a:p>
            <a:pPr marL="777240" indent="-388620" lvl="1">
              <a:lnSpc>
                <a:spcPts val="3888"/>
              </a:lnSpc>
              <a:buFont typeface="Arial"/>
              <a:buChar char="•"/>
            </a:pPr>
            <a:r>
              <a:rPr lang="en-US" sz="3600">
                <a:solidFill>
                  <a:srgbClr val="000000"/>
                </a:solidFill>
                <a:latin typeface="Source Sans Pro"/>
              </a:rPr>
              <a:t>16 no Daugavpils/ Latvijas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3786954" y="3373703"/>
            <a:ext cx="11110050" cy="6253611"/>
          </a:xfrm>
          <a:custGeom>
            <a:avLst/>
            <a:gdLst/>
            <a:ahLst/>
            <a:cxnLst/>
            <a:rect r="r" b="b" t="t" l="l"/>
            <a:pathLst>
              <a:path h="6253611" w="11110050">
                <a:moveTo>
                  <a:pt x="0" y="0"/>
                </a:moveTo>
                <a:lnTo>
                  <a:pt x="11110050" y="0"/>
                </a:lnTo>
                <a:lnTo>
                  <a:pt x="11110050" y="6253612"/>
                </a:lnTo>
                <a:lnTo>
                  <a:pt x="0" y="6253612"/>
                </a:lnTo>
                <a:lnTo>
                  <a:pt x="0" y="0"/>
                </a:lnTo>
                <a:close/>
              </a:path>
            </a:pathLst>
          </a:custGeom>
          <a:blipFill>
            <a:blip r:embed="rId4"/>
            <a:stretch>
              <a:fillRect l="0" t="0" r="0" b="0"/>
            </a:stretch>
          </a:blipFill>
        </p:spPr>
      </p:sp>
      <p:sp>
        <p:nvSpPr>
          <p:cNvPr name="TextBox 5" id="5"/>
          <p:cNvSpPr txBox="true"/>
          <p:nvPr/>
        </p:nvSpPr>
        <p:spPr>
          <a:xfrm rot="0">
            <a:off x="5997957" y="996635"/>
            <a:ext cx="1114491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Plānotie darbi:</a:t>
            </a:r>
          </a:p>
        </p:txBody>
      </p:sp>
      <p:sp>
        <p:nvSpPr>
          <p:cNvPr name="TextBox 6" id="6"/>
          <p:cNvSpPr txBox="true"/>
          <p:nvPr/>
        </p:nvSpPr>
        <p:spPr>
          <a:xfrm rot="0">
            <a:off x="5997957" y="2002094"/>
            <a:ext cx="1114491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3 Think Tank semināri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2161620" y="4214457"/>
            <a:ext cx="2150167" cy="3532102"/>
          </a:xfrm>
          <a:custGeom>
            <a:avLst/>
            <a:gdLst/>
            <a:ahLst/>
            <a:cxnLst/>
            <a:rect r="r" b="b" t="t" l="l"/>
            <a:pathLst>
              <a:path h="3532102" w="2150167">
                <a:moveTo>
                  <a:pt x="0" y="0"/>
                </a:moveTo>
                <a:lnTo>
                  <a:pt x="2150167" y="0"/>
                </a:lnTo>
                <a:lnTo>
                  <a:pt x="2150167" y="3532102"/>
                </a:lnTo>
                <a:lnTo>
                  <a:pt x="0" y="35321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838892" y="4214457"/>
            <a:ext cx="3778655" cy="3150454"/>
          </a:xfrm>
          <a:custGeom>
            <a:avLst/>
            <a:gdLst/>
            <a:ahLst/>
            <a:cxnLst/>
            <a:rect r="r" b="b" t="t" l="l"/>
            <a:pathLst>
              <a:path h="3150454" w="3778655">
                <a:moveTo>
                  <a:pt x="0" y="0"/>
                </a:moveTo>
                <a:lnTo>
                  <a:pt x="3778655" y="0"/>
                </a:lnTo>
                <a:lnTo>
                  <a:pt x="3778655" y="3150454"/>
                </a:lnTo>
                <a:lnTo>
                  <a:pt x="0" y="31504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380579" y="4306497"/>
            <a:ext cx="4878721" cy="3348022"/>
          </a:xfrm>
          <a:custGeom>
            <a:avLst/>
            <a:gdLst/>
            <a:ahLst/>
            <a:cxnLst/>
            <a:rect r="r" b="b" t="t" l="l"/>
            <a:pathLst>
              <a:path h="3348022" w="4878721">
                <a:moveTo>
                  <a:pt x="0" y="0"/>
                </a:moveTo>
                <a:lnTo>
                  <a:pt x="4878721" y="0"/>
                </a:lnTo>
                <a:lnTo>
                  <a:pt x="4878721" y="3348022"/>
                </a:lnTo>
                <a:lnTo>
                  <a:pt x="0" y="33480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5997957" y="996635"/>
            <a:ext cx="1114491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Plānotie darbi:</a:t>
            </a:r>
          </a:p>
        </p:txBody>
      </p:sp>
      <p:sp>
        <p:nvSpPr>
          <p:cNvPr name="TextBox 8" id="8"/>
          <p:cNvSpPr txBox="true"/>
          <p:nvPr/>
        </p:nvSpPr>
        <p:spPr>
          <a:xfrm rot="0">
            <a:off x="5726214" y="2281979"/>
            <a:ext cx="6546323"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  3 Bootcamps</a:t>
            </a:r>
          </a:p>
        </p:txBody>
      </p:sp>
      <p:sp>
        <p:nvSpPr>
          <p:cNvPr name="TextBox 9" id="9"/>
          <p:cNvSpPr txBox="true"/>
          <p:nvPr/>
        </p:nvSpPr>
        <p:spPr>
          <a:xfrm rot="0">
            <a:off x="1626722" y="7913759"/>
            <a:ext cx="3504999"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Knowlegde</a:t>
            </a:r>
          </a:p>
        </p:txBody>
      </p:sp>
      <p:sp>
        <p:nvSpPr>
          <p:cNvPr name="TextBox 10" id="10"/>
          <p:cNvSpPr txBox="true"/>
          <p:nvPr/>
        </p:nvSpPr>
        <p:spPr>
          <a:xfrm rot="0">
            <a:off x="7734435" y="7913759"/>
            <a:ext cx="3421228"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Skills</a:t>
            </a:r>
          </a:p>
        </p:txBody>
      </p:sp>
      <p:sp>
        <p:nvSpPr>
          <p:cNvPr name="TextBox 11" id="11"/>
          <p:cNvSpPr txBox="true"/>
          <p:nvPr/>
        </p:nvSpPr>
        <p:spPr>
          <a:xfrm rot="0">
            <a:off x="12920668" y="7813234"/>
            <a:ext cx="3773066"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Competence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1028700" y="4082936"/>
            <a:ext cx="16230600" cy="5951220"/>
          </a:xfrm>
          <a:custGeom>
            <a:avLst/>
            <a:gdLst/>
            <a:ahLst/>
            <a:cxnLst/>
            <a:rect r="r" b="b" t="t" l="l"/>
            <a:pathLst>
              <a:path h="5951220" w="16230600">
                <a:moveTo>
                  <a:pt x="0" y="0"/>
                </a:moveTo>
                <a:lnTo>
                  <a:pt x="16230600" y="0"/>
                </a:lnTo>
                <a:lnTo>
                  <a:pt x="16230600" y="5951220"/>
                </a:lnTo>
                <a:lnTo>
                  <a:pt x="0" y="5951220"/>
                </a:lnTo>
                <a:lnTo>
                  <a:pt x="0" y="0"/>
                </a:lnTo>
                <a:close/>
              </a:path>
            </a:pathLst>
          </a:custGeom>
          <a:blipFill>
            <a:blip r:embed="rId4"/>
            <a:stretch>
              <a:fillRect l="0" t="0" r="0" b="0"/>
            </a:stretch>
          </a:blipFill>
        </p:spPr>
      </p:sp>
      <p:sp>
        <p:nvSpPr>
          <p:cNvPr name="TextBox 5" id="5"/>
          <p:cNvSpPr txBox="true"/>
          <p:nvPr/>
        </p:nvSpPr>
        <p:spPr>
          <a:xfrm rot="0">
            <a:off x="5997957" y="996635"/>
            <a:ext cx="1114491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Plānotie darbi:</a:t>
            </a:r>
          </a:p>
        </p:txBody>
      </p:sp>
      <p:sp>
        <p:nvSpPr>
          <p:cNvPr name="TextBox 6" id="6"/>
          <p:cNvSpPr txBox="true"/>
          <p:nvPr/>
        </p:nvSpPr>
        <p:spPr>
          <a:xfrm rot="0">
            <a:off x="5939744" y="2124955"/>
            <a:ext cx="11261343" cy="929259"/>
          </a:xfrm>
          <a:prstGeom prst="rect">
            <a:avLst/>
          </a:prstGeom>
        </p:spPr>
        <p:txBody>
          <a:bodyPr anchor="t" rtlCol="false" tIns="0" lIns="0" bIns="0" rIns="0">
            <a:spAutoFit/>
          </a:bodyPr>
          <a:lstStyle/>
          <a:p>
            <a:pPr algn="l">
              <a:lnSpc>
                <a:spcPts val="7128"/>
              </a:lnSpc>
            </a:pPr>
            <a:r>
              <a:rPr lang="en-US" sz="6600">
                <a:solidFill>
                  <a:srgbClr val="DA4F27"/>
                </a:solidFill>
                <a:latin typeface="Source Sans Pro Bold"/>
              </a:rPr>
              <a:t>Summer School in Prague</a:t>
            </a:r>
          </a:p>
        </p:txBody>
      </p:sp>
      <p:sp>
        <p:nvSpPr>
          <p:cNvPr name="TextBox 7" id="7"/>
          <p:cNvSpPr txBox="true"/>
          <p:nvPr/>
        </p:nvSpPr>
        <p:spPr>
          <a:xfrm rot="0">
            <a:off x="5997957" y="3243750"/>
            <a:ext cx="8814324"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2024.gada 9.-15. septembrī</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2274951" y="4674298"/>
            <a:ext cx="9568822" cy="1014603"/>
          </a:xfrm>
          <a:prstGeom prst="rect">
            <a:avLst/>
          </a:prstGeom>
        </p:spPr>
        <p:txBody>
          <a:bodyPr anchor="t" rtlCol="false" tIns="0" lIns="0" bIns="0" rIns="0">
            <a:spAutoFit/>
          </a:bodyPr>
          <a:lstStyle/>
          <a:p>
            <a:pPr algn="l">
              <a:lnSpc>
                <a:spcPts val="7776"/>
              </a:lnSpc>
            </a:pPr>
            <a:r>
              <a:rPr lang="en-US" sz="7200" spc="194">
                <a:solidFill>
                  <a:srgbClr val="333333"/>
                </a:solidFill>
                <a:latin typeface="Source Sans Pro Bold"/>
              </a:rPr>
              <a:t>Paldies par dalību!</a:t>
            </a:r>
          </a:p>
        </p:txBody>
      </p:sp>
      <p:grpSp>
        <p:nvGrpSpPr>
          <p:cNvPr name="Group 4" id="4"/>
          <p:cNvGrpSpPr/>
          <p:nvPr/>
        </p:nvGrpSpPr>
        <p:grpSpPr>
          <a:xfrm rot="0">
            <a:off x="9885095" y="713878"/>
            <a:ext cx="2309540" cy="2309540"/>
            <a:chOff x="0" y="0"/>
            <a:chExt cx="3079387" cy="3079387"/>
          </a:xfrm>
        </p:grpSpPr>
        <p:sp>
          <p:nvSpPr>
            <p:cNvPr name="Freeform 5" id="5"/>
            <p:cNvSpPr/>
            <p:nvPr/>
          </p:nvSpPr>
          <p:spPr>
            <a:xfrm flipH="false" flipV="false" rot="0">
              <a:off x="0" y="0"/>
              <a:ext cx="3079387" cy="3079387"/>
            </a:xfrm>
            <a:custGeom>
              <a:avLst/>
              <a:gdLst/>
              <a:ahLst/>
              <a:cxnLst/>
              <a:rect r="r" b="b" t="t" l="l"/>
              <a:pathLst>
                <a:path h="3079387" w="3079387">
                  <a:moveTo>
                    <a:pt x="0" y="0"/>
                  </a:moveTo>
                  <a:lnTo>
                    <a:pt x="3079387" y="0"/>
                  </a:lnTo>
                  <a:lnTo>
                    <a:pt x="3079387" y="3079387"/>
                  </a:lnTo>
                  <a:lnTo>
                    <a:pt x="0" y="30793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6" id="6"/>
          <p:cNvSpPr/>
          <p:nvPr/>
        </p:nvSpPr>
        <p:spPr>
          <a:xfrm flipH="false" flipV="false" rot="0">
            <a:off x="2029171" y="8293475"/>
            <a:ext cx="240628" cy="240628"/>
          </a:xfrm>
          <a:custGeom>
            <a:avLst/>
            <a:gdLst/>
            <a:ahLst/>
            <a:cxnLst/>
            <a:rect r="r" b="b" t="t" l="l"/>
            <a:pathLst>
              <a:path h="240628" w="240628">
                <a:moveTo>
                  <a:pt x="0" y="0"/>
                </a:moveTo>
                <a:lnTo>
                  <a:pt x="240628" y="0"/>
                </a:lnTo>
                <a:lnTo>
                  <a:pt x="240628" y="240628"/>
                </a:lnTo>
                <a:lnTo>
                  <a:pt x="0" y="2406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2029171" y="8672801"/>
            <a:ext cx="245780" cy="245780"/>
          </a:xfrm>
          <a:custGeom>
            <a:avLst/>
            <a:gdLst/>
            <a:ahLst/>
            <a:cxnLst/>
            <a:rect r="r" b="b" t="t" l="l"/>
            <a:pathLst>
              <a:path h="245780" w="245780">
                <a:moveTo>
                  <a:pt x="0" y="0"/>
                </a:moveTo>
                <a:lnTo>
                  <a:pt x="245780" y="0"/>
                </a:lnTo>
                <a:lnTo>
                  <a:pt x="245780" y="245780"/>
                </a:lnTo>
                <a:lnTo>
                  <a:pt x="0" y="2457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2029171" y="9055197"/>
            <a:ext cx="224082" cy="224082"/>
          </a:xfrm>
          <a:custGeom>
            <a:avLst/>
            <a:gdLst/>
            <a:ahLst/>
            <a:cxnLst/>
            <a:rect r="r" b="b" t="t" l="l"/>
            <a:pathLst>
              <a:path h="224082" w="224082">
                <a:moveTo>
                  <a:pt x="0" y="0"/>
                </a:moveTo>
                <a:lnTo>
                  <a:pt x="224081" y="0"/>
                </a:lnTo>
                <a:lnTo>
                  <a:pt x="224081" y="224082"/>
                </a:lnTo>
                <a:lnTo>
                  <a:pt x="0" y="22408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446170" y="8183379"/>
            <a:ext cx="5188440" cy="361449"/>
          </a:xfrm>
          <a:prstGeom prst="rect">
            <a:avLst/>
          </a:prstGeom>
        </p:spPr>
        <p:txBody>
          <a:bodyPr anchor="t" rtlCol="false" tIns="0" lIns="0" bIns="0" rIns="0">
            <a:spAutoFit/>
          </a:bodyPr>
          <a:lstStyle/>
          <a:p>
            <a:pPr algn="r">
              <a:lnSpc>
                <a:spcPts val="2775"/>
              </a:lnSpc>
            </a:pPr>
            <a:r>
              <a:rPr lang="en-US" sz="2434" u="sng">
                <a:solidFill>
                  <a:srgbClr val="000000"/>
                </a:solidFill>
                <a:latin typeface="Source Sans Pro"/>
                <a:hlinkClick r:id="rId11" tooltip="https://www.facebook.com/profile.php?id=100090252791946"/>
              </a:rPr>
              <a:t>BETTER Life  Facebook</a:t>
            </a:r>
          </a:p>
        </p:txBody>
      </p:sp>
      <p:sp>
        <p:nvSpPr>
          <p:cNvPr name="TextBox 10" id="10"/>
          <p:cNvSpPr txBox="true"/>
          <p:nvPr/>
        </p:nvSpPr>
        <p:spPr>
          <a:xfrm rot="0">
            <a:off x="200028" y="8582928"/>
            <a:ext cx="5126614" cy="361449"/>
          </a:xfrm>
          <a:prstGeom prst="rect">
            <a:avLst/>
          </a:prstGeom>
        </p:spPr>
        <p:txBody>
          <a:bodyPr anchor="t" rtlCol="false" tIns="0" lIns="0" bIns="0" rIns="0">
            <a:spAutoFit/>
          </a:bodyPr>
          <a:lstStyle/>
          <a:p>
            <a:pPr algn="r">
              <a:lnSpc>
                <a:spcPts val="2775"/>
              </a:lnSpc>
            </a:pPr>
            <a:r>
              <a:rPr lang="en-US" sz="2434" u="sng">
                <a:solidFill>
                  <a:srgbClr val="000000"/>
                </a:solidFill>
                <a:latin typeface="Source Sans Pro"/>
                <a:hlinkClick r:id="rId12" tooltip="https://twitter.com/BetterLifeEU"/>
              </a:rPr>
              <a:t>BETTER Life  Twitter</a:t>
            </a:r>
          </a:p>
        </p:txBody>
      </p:sp>
      <p:sp>
        <p:nvSpPr>
          <p:cNvPr name="TextBox 11" id="11"/>
          <p:cNvSpPr txBox="true"/>
          <p:nvPr/>
        </p:nvSpPr>
        <p:spPr>
          <a:xfrm rot="0">
            <a:off x="6630508" y="8137599"/>
            <a:ext cx="5026983" cy="462534"/>
          </a:xfrm>
          <a:prstGeom prst="rect">
            <a:avLst/>
          </a:prstGeom>
        </p:spPr>
        <p:txBody>
          <a:bodyPr anchor="t" rtlCol="false" tIns="0" lIns="0" bIns="0" rIns="0">
            <a:spAutoFit/>
          </a:bodyPr>
          <a:lstStyle/>
          <a:p>
            <a:pPr>
              <a:lnSpc>
                <a:spcPts val="3648"/>
              </a:lnSpc>
            </a:pPr>
            <a:r>
              <a:rPr lang="en-US" sz="3200" u="sng">
                <a:solidFill>
                  <a:srgbClr val="000000"/>
                </a:solidFill>
                <a:latin typeface="Source Sans Pro Bold"/>
                <a:hlinkClick r:id="rId13" tooltip="https://betterlifehorizon.eu"/>
              </a:rPr>
              <a:t>www.betterlifehorizon.eu</a:t>
            </a:r>
          </a:p>
        </p:txBody>
      </p:sp>
      <p:sp>
        <p:nvSpPr>
          <p:cNvPr name="TextBox 12" id="12"/>
          <p:cNvSpPr txBox="true"/>
          <p:nvPr/>
        </p:nvSpPr>
        <p:spPr>
          <a:xfrm rot="0">
            <a:off x="100014" y="8992002"/>
            <a:ext cx="5326642" cy="361449"/>
          </a:xfrm>
          <a:prstGeom prst="rect">
            <a:avLst/>
          </a:prstGeom>
        </p:spPr>
        <p:txBody>
          <a:bodyPr anchor="t" rtlCol="false" tIns="0" lIns="0" bIns="0" rIns="0">
            <a:spAutoFit/>
          </a:bodyPr>
          <a:lstStyle/>
          <a:p>
            <a:pPr algn="r">
              <a:lnSpc>
                <a:spcPts val="2775"/>
              </a:lnSpc>
            </a:pPr>
            <a:r>
              <a:rPr lang="en-US" sz="2434" u="sng">
                <a:solidFill>
                  <a:srgbClr val="000000"/>
                </a:solidFill>
                <a:latin typeface="Source Sans Pro"/>
                <a:hlinkClick r:id="rId14" tooltip="https://www.linkedin.com/company/better-life-project/"/>
              </a:rPr>
              <a:t>BETTER Life LinkedIn</a:t>
            </a:r>
          </a:p>
        </p:txBody>
      </p:sp>
      <p:sp>
        <p:nvSpPr>
          <p:cNvPr name="TextBox 13" id="13"/>
          <p:cNvSpPr txBox="true"/>
          <p:nvPr/>
        </p:nvSpPr>
        <p:spPr>
          <a:xfrm rot="0">
            <a:off x="4206619" y="8849838"/>
            <a:ext cx="9594949" cy="448818"/>
          </a:xfrm>
          <a:prstGeom prst="rect">
            <a:avLst/>
          </a:prstGeom>
        </p:spPr>
        <p:txBody>
          <a:bodyPr anchor="t" rtlCol="false" tIns="0" lIns="0" bIns="0" rIns="0">
            <a:spAutoFit/>
          </a:bodyPr>
          <a:lstStyle/>
          <a:p>
            <a:pPr algn="ctr">
              <a:lnSpc>
                <a:spcPts val="3456"/>
              </a:lnSpc>
              <a:spcBef>
                <a:spcPct val="0"/>
              </a:spcBef>
            </a:pPr>
            <a:r>
              <a:rPr lang="en-US" sz="3200" u="sng">
                <a:solidFill>
                  <a:srgbClr val="000000"/>
                </a:solidFill>
                <a:latin typeface="Source Sans Pro Bold"/>
                <a:hlinkClick r:id="rId15" tooltip="https://www.better-life-digital.eu"/>
              </a:rPr>
              <a:t>www.better-life-digital.eu</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05031" y="6924759"/>
            <a:ext cx="14591913" cy="1174289"/>
            <a:chOff x="0" y="0"/>
            <a:chExt cx="19455884" cy="1565719"/>
          </a:xfrm>
        </p:grpSpPr>
        <p:sp>
          <p:nvSpPr>
            <p:cNvPr name="Freeform 3" id="3"/>
            <p:cNvSpPr/>
            <p:nvPr/>
          </p:nvSpPr>
          <p:spPr>
            <a:xfrm flipH="false" flipV="false" rot="0">
              <a:off x="15882098" y="0"/>
              <a:ext cx="3573785" cy="1552972"/>
            </a:xfrm>
            <a:custGeom>
              <a:avLst/>
              <a:gdLst/>
              <a:ahLst/>
              <a:cxnLst/>
              <a:rect r="r" b="b" t="t" l="l"/>
              <a:pathLst>
                <a:path h="1552972" w="3573785">
                  <a:moveTo>
                    <a:pt x="0" y="0"/>
                  </a:moveTo>
                  <a:lnTo>
                    <a:pt x="3573786" y="0"/>
                  </a:lnTo>
                  <a:lnTo>
                    <a:pt x="3573786" y="1552972"/>
                  </a:lnTo>
                  <a:lnTo>
                    <a:pt x="0" y="15529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0">
              <a:off x="0" y="0"/>
              <a:ext cx="3573785" cy="1552972"/>
            </a:xfrm>
            <a:custGeom>
              <a:avLst/>
              <a:gdLst/>
              <a:ahLst/>
              <a:cxnLst/>
              <a:rect r="r" b="b" t="t" l="l"/>
              <a:pathLst>
                <a:path h="1552972" w="3573785">
                  <a:moveTo>
                    <a:pt x="3573785" y="0"/>
                  </a:moveTo>
                  <a:lnTo>
                    <a:pt x="0" y="0"/>
                  </a:lnTo>
                  <a:lnTo>
                    <a:pt x="0" y="1552972"/>
                  </a:lnTo>
                  <a:lnTo>
                    <a:pt x="3573785" y="1552972"/>
                  </a:lnTo>
                  <a:lnTo>
                    <a:pt x="3573785"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3550233" y="0"/>
              <a:ext cx="12375676" cy="1565719"/>
              <a:chOff x="0" y="0"/>
              <a:chExt cx="1009656" cy="127737"/>
            </a:xfrm>
          </p:grpSpPr>
          <p:sp>
            <p:nvSpPr>
              <p:cNvPr name="Freeform 6" id="6"/>
              <p:cNvSpPr/>
              <p:nvPr/>
            </p:nvSpPr>
            <p:spPr>
              <a:xfrm flipH="false" flipV="false" rot="0">
                <a:off x="0" y="0"/>
                <a:ext cx="1009656" cy="127737"/>
              </a:xfrm>
              <a:custGeom>
                <a:avLst/>
                <a:gdLst/>
                <a:ahLst/>
                <a:cxnLst/>
                <a:rect r="r" b="b" t="t" l="l"/>
                <a:pathLst>
                  <a:path h="127737" w="1009656">
                    <a:moveTo>
                      <a:pt x="0" y="0"/>
                    </a:moveTo>
                    <a:lnTo>
                      <a:pt x="1009656" y="0"/>
                    </a:lnTo>
                    <a:lnTo>
                      <a:pt x="1009656" y="127737"/>
                    </a:lnTo>
                    <a:lnTo>
                      <a:pt x="0" y="127737"/>
                    </a:lnTo>
                    <a:close/>
                  </a:path>
                </a:pathLst>
              </a:custGeom>
              <a:solidFill>
                <a:srgbClr val="86AB27"/>
              </a:solidFill>
            </p:spPr>
          </p:sp>
          <p:sp>
            <p:nvSpPr>
              <p:cNvPr name="TextBox 7" id="7"/>
              <p:cNvSpPr txBox="true"/>
              <p:nvPr/>
            </p:nvSpPr>
            <p:spPr>
              <a:xfrm>
                <a:off x="0" y="0"/>
                <a:ext cx="1009656" cy="127737"/>
              </a:xfrm>
              <a:prstGeom prst="rect">
                <a:avLst/>
              </a:prstGeom>
            </p:spPr>
            <p:txBody>
              <a:bodyPr anchor="ctr" rtlCol="false" tIns="50800" lIns="50800" bIns="50800" rIns="50800"/>
              <a:lstStyle/>
              <a:p>
                <a:pPr algn="ctr">
                  <a:lnSpc>
                    <a:spcPts val="1874"/>
                  </a:lnSpc>
                </a:pPr>
              </a:p>
            </p:txBody>
          </p:sp>
        </p:grpSp>
      </p:grpSp>
      <p:sp>
        <p:nvSpPr>
          <p:cNvPr name="AutoShape 8" id="8"/>
          <p:cNvSpPr/>
          <p:nvPr/>
        </p:nvSpPr>
        <p:spPr>
          <a:xfrm>
            <a:off x="6024924" y="4367197"/>
            <a:ext cx="3927022" cy="8421"/>
          </a:xfrm>
          <a:prstGeom prst="line">
            <a:avLst/>
          </a:prstGeom>
          <a:ln cap="flat" w="19050">
            <a:solidFill>
              <a:srgbClr val="E6E2E0"/>
            </a:solidFill>
            <a:prstDash val="solid"/>
            <a:headEnd type="none" len="sm" w="sm"/>
            <a:tailEnd type="none" len="sm" w="sm"/>
          </a:ln>
        </p:spPr>
      </p:sp>
      <p:sp>
        <p:nvSpPr>
          <p:cNvPr name="AutoShape 9" id="9"/>
          <p:cNvSpPr/>
          <p:nvPr/>
        </p:nvSpPr>
        <p:spPr>
          <a:xfrm>
            <a:off x="5972421" y="6063264"/>
            <a:ext cx="3927022" cy="8421"/>
          </a:xfrm>
          <a:prstGeom prst="line">
            <a:avLst/>
          </a:prstGeom>
          <a:ln cap="flat" w="19050">
            <a:solidFill>
              <a:srgbClr val="E6E2E0"/>
            </a:solidFill>
            <a:prstDash val="solid"/>
            <a:headEnd type="none" len="sm" w="sm"/>
            <a:tailEnd type="none" len="sm" w="sm"/>
          </a:ln>
        </p:spPr>
      </p:sp>
      <p:grpSp>
        <p:nvGrpSpPr>
          <p:cNvPr name="Group 10" id="10"/>
          <p:cNvGrpSpPr/>
          <p:nvPr/>
        </p:nvGrpSpPr>
        <p:grpSpPr>
          <a:xfrm rot="0">
            <a:off x="1756060" y="2187952"/>
            <a:ext cx="14591913" cy="1174289"/>
            <a:chOff x="0" y="0"/>
            <a:chExt cx="19455884" cy="1565719"/>
          </a:xfrm>
        </p:grpSpPr>
        <p:sp>
          <p:nvSpPr>
            <p:cNvPr name="Freeform 11" id="11"/>
            <p:cNvSpPr/>
            <p:nvPr/>
          </p:nvSpPr>
          <p:spPr>
            <a:xfrm flipH="false" flipV="false" rot="0">
              <a:off x="15882098" y="0"/>
              <a:ext cx="3573785" cy="1552972"/>
            </a:xfrm>
            <a:custGeom>
              <a:avLst/>
              <a:gdLst/>
              <a:ahLst/>
              <a:cxnLst/>
              <a:rect r="r" b="b" t="t" l="l"/>
              <a:pathLst>
                <a:path h="1552972" w="3573785">
                  <a:moveTo>
                    <a:pt x="0" y="0"/>
                  </a:moveTo>
                  <a:lnTo>
                    <a:pt x="3573786" y="0"/>
                  </a:lnTo>
                  <a:lnTo>
                    <a:pt x="3573786" y="1552972"/>
                  </a:lnTo>
                  <a:lnTo>
                    <a:pt x="0" y="15529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true" flipV="false" rot="0">
              <a:off x="0" y="0"/>
              <a:ext cx="3573785" cy="1552972"/>
            </a:xfrm>
            <a:custGeom>
              <a:avLst/>
              <a:gdLst/>
              <a:ahLst/>
              <a:cxnLst/>
              <a:rect r="r" b="b" t="t" l="l"/>
              <a:pathLst>
                <a:path h="1552972" w="3573785">
                  <a:moveTo>
                    <a:pt x="3573785" y="0"/>
                  </a:moveTo>
                  <a:lnTo>
                    <a:pt x="0" y="0"/>
                  </a:lnTo>
                  <a:lnTo>
                    <a:pt x="0" y="1552972"/>
                  </a:lnTo>
                  <a:lnTo>
                    <a:pt x="3573785" y="1552972"/>
                  </a:lnTo>
                  <a:lnTo>
                    <a:pt x="3573785"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3550233" y="0"/>
              <a:ext cx="12375676" cy="1565719"/>
              <a:chOff x="0" y="0"/>
              <a:chExt cx="1009656" cy="127737"/>
            </a:xfrm>
          </p:grpSpPr>
          <p:sp>
            <p:nvSpPr>
              <p:cNvPr name="Freeform 14" id="14"/>
              <p:cNvSpPr/>
              <p:nvPr/>
            </p:nvSpPr>
            <p:spPr>
              <a:xfrm flipH="false" flipV="false" rot="0">
                <a:off x="0" y="0"/>
                <a:ext cx="1009656" cy="127737"/>
              </a:xfrm>
              <a:custGeom>
                <a:avLst/>
                <a:gdLst/>
                <a:ahLst/>
                <a:cxnLst/>
                <a:rect r="r" b="b" t="t" l="l"/>
                <a:pathLst>
                  <a:path h="127737" w="1009656">
                    <a:moveTo>
                      <a:pt x="0" y="0"/>
                    </a:moveTo>
                    <a:lnTo>
                      <a:pt x="1009656" y="0"/>
                    </a:lnTo>
                    <a:lnTo>
                      <a:pt x="1009656" y="127737"/>
                    </a:lnTo>
                    <a:lnTo>
                      <a:pt x="0" y="127737"/>
                    </a:lnTo>
                    <a:close/>
                  </a:path>
                </a:pathLst>
              </a:custGeom>
              <a:solidFill>
                <a:srgbClr val="86AB27"/>
              </a:solidFill>
            </p:spPr>
          </p:sp>
          <p:sp>
            <p:nvSpPr>
              <p:cNvPr name="TextBox 15" id="15"/>
              <p:cNvSpPr txBox="true"/>
              <p:nvPr/>
            </p:nvSpPr>
            <p:spPr>
              <a:xfrm>
                <a:off x="0" y="0"/>
                <a:ext cx="1009656" cy="127737"/>
              </a:xfrm>
              <a:prstGeom prst="rect">
                <a:avLst/>
              </a:prstGeom>
            </p:spPr>
            <p:txBody>
              <a:bodyPr anchor="ctr" rtlCol="false" tIns="50800" lIns="50800" bIns="50800" rIns="50800"/>
              <a:lstStyle/>
              <a:p>
                <a:pPr algn="ctr">
                  <a:lnSpc>
                    <a:spcPts val="1874"/>
                  </a:lnSpc>
                </a:pPr>
              </a:p>
            </p:txBody>
          </p:sp>
        </p:grpSp>
      </p:grpSp>
      <p:sp>
        <p:nvSpPr>
          <p:cNvPr name="TextBox 16" id="16"/>
          <p:cNvSpPr txBox="true"/>
          <p:nvPr/>
        </p:nvSpPr>
        <p:spPr>
          <a:xfrm rot="0">
            <a:off x="4583659" y="7131588"/>
            <a:ext cx="8434657" cy="742950"/>
          </a:xfrm>
          <a:prstGeom prst="rect">
            <a:avLst/>
          </a:prstGeom>
        </p:spPr>
        <p:txBody>
          <a:bodyPr anchor="t" rtlCol="false" tIns="0" lIns="0" bIns="0" rIns="0">
            <a:spAutoFit/>
          </a:bodyPr>
          <a:lstStyle/>
          <a:p>
            <a:pPr algn="ctr">
              <a:lnSpc>
                <a:spcPts val="5989"/>
              </a:lnSpc>
            </a:pPr>
            <a:r>
              <a:rPr lang="en-US" sz="4991">
                <a:solidFill>
                  <a:srgbClr val="FFFFFF"/>
                </a:solidFill>
                <a:latin typeface="Source Sans Pro Bold"/>
              </a:rPr>
              <a:t>plānojas jūnija sākumā</a:t>
            </a:r>
          </a:p>
        </p:txBody>
      </p:sp>
      <p:sp>
        <p:nvSpPr>
          <p:cNvPr name="TextBox 17" id="17"/>
          <p:cNvSpPr txBox="true"/>
          <p:nvPr/>
        </p:nvSpPr>
        <p:spPr>
          <a:xfrm rot="0">
            <a:off x="1505031" y="4101712"/>
            <a:ext cx="4519893" cy="2783429"/>
          </a:xfrm>
          <a:prstGeom prst="rect">
            <a:avLst/>
          </a:prstGeom>
        </p:spPr>
        <p:txBody>
          <a:bodyPr anchor="t" rtlCol="false" tIns="0" lIns="0" bIns="0" rIns="0">
            <a:spAutoFit/>
          </a:bodyPr>
          <a:lstStyle/>
          <a:p>
            <a:pPr algn="r">
              <a:lnSpc>
                <a:spcPts val="10421"/>
              </a:lnSpc>
            </a:pPr>
            <a:r>
              <a:rPr lang="en-US" sz="11978">
                <a:solidFill>
                  <a:srgbClr val="6D8D1A"/>
                </a:solidFill>
                <a:latin typeface="Helios Condensed Bold"/>
              </a:rPr>
              <a:t>THINK TANK</a:t>
            </a:r>
          </a:p>
        </p:txBody>
      </p:sp>
      <p:sp>
        <p:nvSpPr>
          <p:cNvPr name="TextBox 18" id="18"/>
          <p:cNvSpPr txBox="true"/>
          <p:nvPr/>
        </p:nvSpPr>
        <p:spPr>
          <a:xfrm rot="0">
            <a:off x="2543495" y="3765182"/>
            <a:ext cx="16050008" cy="2770688"/>
          </a:xfrm>
          <a:prstGeom prst="rect">
            <a:avLst/>
          </a:prstGeom>
        </p:spPr>
        <p:txBody>
          <a:bodyPr anchor="t" rtlCol="false" tIns="0" lIns="0" bIns="0" rIns="0">
            <a:spAutoFit/>
          </a:bodyPr>
          <a:lstStyle/>
          <a:p>
            <a:pPr algn="ctr">
              <a:lnSpc>
                <a:spcPts val="22360"/>
              </a:lnSpc>
            </a:pPr>
            <a:r>
              <a:rPr lang="en-US" sz="15971">
                <a:solidFill>
                  <a:srgbClr val="000000"/>
                </a:solidFill>
                <a:latin typeface="Helios Condensed Bold"/>
              </a:rPr>
              <a:t>SEMINĀRI</a:t>
            </a:r>
          </a:p>
        </p:txBody>
      </p:sp>
      <p:sp>
        <p:nvSpPr>
          <p:cNvPr name="TextBox 19" id="19"/>
          <p:cNvSpPr txBox="true"/>
          <p:nvPr/>
        </p:nvSpPr>
        <p:spPr>
          <a:xfrm rot="0">
            <a:off x="4351944" y="2410324"/>
            <a:ext cx="8434657" cy="742950"/>
          </a:xfrm>
          <a:prstGeom prst="rect">
            <a:avLst/>
          </a:prstGeom>
        </p:spPr>
        <p:txBody>
          <a:bodyPr anchor="t" rtlCol="false" tIns="0" lIns="0" bIns="0" rIns="0">
            <a:spAutoFit/>
          </a:bodyPr>
          <a:lstStyle/>
          <a:p>
            <a:pPr algn="ctr">
              <a:lnSpc>
                <a:spcPts val="5989"/>
              </a:lnSpc>
            </a:pPr>
            <a:r>
              <a:rPr lang="en-US" sz="4991">
                <a:solidFill>
                  <a:srgbClr val="FFFFFF"/>
                </a:solidFill>
                <a:latin typeface="Source Sans Pro Bold"/>
              </a:rPr>
              <a:t>Nākošie</a:t>
            </a:r>
          </a:p>
        </p:txBody>
      </p:sp>
    </p:spTree>
  </p:cSld>
  <p:clrMapOvr>
    <a:masterClrMapping/>
  </p:clrMapOvr>
</p:sld>
</file>

<file path=ppt/slides/slide2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1302932" y="4085576"/>
            <a:ext cx="9561928" cy="3949827"/>
          </a:xfrm>
          <a:prstGeom prst="rect">
            <a:avLst/>
          </a:prstGeom>
        </p:spPr>
        <p:txBody>
          <a:bodyPr anchor="t" rtlCol="false" tIns="0" lIns="0" bIns="0" rIns="0">
            <a:spAutoFit/>
          </a:bodyPr>
          <a:lstStyle/>
          <a:p>
            <a:pPr algn="ctr">
              <a:lnSpc>
                <a:spcPts val="5184"/>
              </a:lnSpc>
            </a:pPr>
          </a:p>
          <a:p>
            <a:pPr algn="ctr">
              <a:lnSpc>
                <a:spcPts val="5184"/>
              </a:lnSpc>
            </a:pPr>
            <a:r>
              <a:rPr lang="en-US" sz="4800">
                <a:solidFill>
                  <a:srgbClr val="333333"/>
                </a:solidFill>
                <a:latin typeface="Source Sans Pro"/>
              </a:rPr>
              <a:t>“</a:t>
            </a:r>
            <a:r>
              <a:rPr lang="en-US" sz="4800">
                <a:solidFill>
                  <a:srgbClr val="333333"/>
                </a:solidFill>
                <a:latin typeface="Source Sans Pro Bold"/>
              </a:rPr>
              <a:t>Praksē bāzētu dzīvības zinātņu pētījumu attīstība:</a:t>
            </a:r>
          </a:p>
          <a:p>
            <a:pPr algn="l">
              <a:lnSpc>
                <a:spcPts val="5184"/>
              </a:lnSpc>
            </a:pPr>
            <a:r>
              <a:rPr lang="en-US" sz="4800">
                <a:solidFill>
                  <a:srgbClr val="333333"/>
                </a:solidFill>
                <a:latin typeface="Source Sans Pro Bold"/>
              </a:rPr>
              <a:t> </a:t>
            </a:r>
          </a:p>
          <a:p>
            <a:pPr algn="ctr">
              <a:lnSpc>
                <a:spcPts val="5184"/>
              </a:lnSpc>
            </a:pPr>
            <a:r>
              <a:rPr lang="en-US" sz="4800">
                <a:solidFill>
                  <a:srgbClr val="333333"/>
                </a:solidFill>
                <a:latin typeface="Source Sans Pro Bold"/>
              </a:rPr>
              <a:t>sabiedrības līdzdalība un sadarbības platformas veidošana”</a:t>
            </a:r>
          </a:p>
        </p:txBody>
      </p:sp>
      <p:sp>
        <p:nvSpPr>
          <p:cNvPr name="Freeform 4" id="4"/>
          <p:cNvSpPr/>
          <p:nvPr/>
        </p:nvSpPr>
        <p:spPr>
          <a:xfrm flipH="false" flipV="false" rot="0">
            <a:off x="615555" y="8775291"/>
            <a:ext cx="9507465" cy="1060887"/>
          </a:xfrm>
          <a:custGeom>
            <a:avLst/>
            <a:gdLst/>
            <a:ahLst/>
            <a:cxnLst/>
            <a:rect r="r" b="b" t="t" l="l"/>
            <a:pathLst>
              <a:path h="1060887" w="9507465">
                <a:moveTo>
                  <a:pt x="0" y="0"/>
                </a:moveTo>
                <a:lnTo>
                  <a:pt x="9507465" y="0"/>
                </a:lnTo>
                <a:lnTo>
                  <a:pt x="9507465" y="1060887"/>
                </a:lnTo>
                <a:lnTo>
                  <a:pt x="0" y="1060887"/>
                </a:lnTo>
                <a:lnTo>
                  <a:pt x="0" y="0"/>
                </a:lnTo>
                <a:close/>
              </a:path>
            </a:pathLst>
          </a:custGeom>
          <a:blipFill>
            <a:blip r:embed="rId3"/>
            <a:stretch>
              <a:fillRect l="-16" t="0" r="-16"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269542" y="712188"/>
            <a:ext cx="991670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9 p</a:t>
            </a:r>
            <a:r>
              <a:rPr lang="en-US" sz="6600">
                <a:solidFill>
                  <a:srgbClr val="333333"/>
                </a:solidFill>
                <a:latin typeface="Source Sans Pro Bold"/>
              </a:rPr>
              <a:t>artneriestādes</a:t>
            </a:r>
          </a:p>
        </p:txBody>
      </p:sp>
      <p:sp>
        <p:nvSpPr>
          <p:cNvPr name="Freeform 4" id="4"/>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5" id="5"/>
          <p:cNvSpPr/>
          <p:nvPr/>
        </p:nvSpPr>
        <p:spPr>
          <a:xfrm flipH="false" flipV="false" rot="0">
            <a:off x="0" y="9840952"/>
            <a:ext cx="18288000" cy="446048"/>
          </a:xfrm>
          <a:custGeom>
            <a:avLst/>
            <a:gdLst/>
            <a:ahLst/>
            <a:cxnLst/>
            <a:rect r="r" b="b" t="t" l="l"/>
            <a:pathLst>
              <a:path h="446048" w="18288000">
                <a:moveTo>
                  <a:pt x="0" y="0"/>
                </a:moveTo>
                <a:lnTo>
                  <a:pt x="18288000" y="0"/>
                </a:lnTo>
                <a:lnTo>
                  <a:pt x="18288000" y="446048"/>
                </a:lnTo>
                <a:lnTo>
                  <a:pt x="0" y="446048"/>
                </a:lnTo>
                <a:lnTo>
                  <a:pt x="0" y="0"/>
                </a:lnTo>
                <a:close/>
              </a:path>
            </a:pathLst>
          </a:custGeom>
          <a:blipFill>
            <a:blip r:embed="rId4"/>
            <a:stretch>
              <a:fillRect l="0" t="0" r="0" b="0"/>
            </a:stretch>
          </a:blipFill>
        </p:spPr>
      </p:sp>
      <p:sp>
        <p:nvSpPr>
          <p:cNvPr name="TextBox 6" id="6"/>
          <p:cNvSpPr txBox="true"/>
          <p:nvPr/>
        </p:nvSpPr>
        <p:spPr>
          <a:xfrm rot="0">
            <a:off x="5269542" y="1190398"/>
            <a:ext cx="12313981" cy="8391207"/>
          </a:xfrm>
          <a:prstGeom prst="rect">
            <a:avLst/>
          </a:prstGeom>
        </p:spPr>
        <p:txBody>
          <a:bodyPr anchor="t" rtlCol="false" tIns="0" lIns="0" bIns="0" rIns="0">
            <a:spAutoFit/>
          </a:bodyPr>
          <a:lstStyle/>
          <a:p>
            <a:pPr>
              <a:lnSpc>
                <a:spcPts val="2227"/>
              </a:lnSpc>
              <a:spcBef>
                <a:spcPct val="0"/>
              </a:spcBef>
            </a:pPr>
          </a:p>
          <a:p>
            <a:pPr>
              <a:lnSpc>
                <a:spcPts val="2227"/>
              </a:lnSpc>
              <a:spcBef>
                <a:spcPct val="0"/>
              </a:spcBef>
            </a:pPr>
          </a:p>
          <a:p>
            <a:pPr>
              <a:lnSpc>
                <a:spcPts val="2227"/>
              </a:lnSpc>
              <a:spcBef>
                <a:spcPct val="0"/>
              </a:spcBef>
            </a:pPr>
          </a:p>
          <a:p>
            <a:pPr>
              <a:lnSpc>
                <a:spcPts val="2227"/>
              </a:lnSpc>
              <a:spcBef>
                <a:spcPct val="0"/>
              </a:spcBef>
            </a:pPr>
            <a:r>
              <a:rPr lang="en-US" sz="1713" spc="78">
                <a:solidFill>
                  <a:srgbClr val="333333"/>
                </a:solidFill>
                <a:latin typeface="Source Sans Pro Bold"/>
              </a:rPr>
              <a:t>CZECH UNIVERSITY OF LIFE SCIENCES PRAGUE (CZU) </a:t>
            </a:r>
          </a:p>
          <a:p>
            <a:pPr>
              <a:lnSpc>
                <a:spcPts val="2227"/>
              </a:lnSpc>
              <a:spcBef>
                <a:spcPct val="0"/>
              </a:spcBef>
            </a:pPr>
            <a:r>
              <a:rPr lang="en-US" sz="1713" spc="78">
                <a:solidFill>
                  <a:srgbClr val="333333"/>
                </a:solidFill>
                <a:latin typeface="Source Sans Pro Bold"/>
              </a:rPr>
              <a:t>Czechia</a:t>
            </a:r>
          </a:p>
          <a:p>
            <a:pPr>
              <a:lnSpc>
                <a:spcPts val="2227"/>
              </a:lnSpc>
              <a:spcBef>
                <a:spcPct val="0"/>
              </a:spcBef>
            </a:pPr>
          </a:p>
          <a:p>
            <a:pPr>
              <a:lnSpc>
                <a:spcPts val="2227"/>
              </a:lnSpc>
              <a:spcBef>
                <a:spcPct val="0"/>
              </a:spcBef>
            </a:pPr>
            <a:r>
              <a:rPr lang="en-US" sz="1713" spc="78">
                <a:solidFill>
                  <a:srgbClr val="333333"/>
                </a:solidFill>
                <a:latin typeface="Source Sans Pro Bold"/>
              </a:rPr>
              <a:t>MARTIN LUTHER UNIVERSITY HALLE-WITTENBERG (MLU)</a:t>
            </a:r>
          </a:p>
          <a:p>
            <a:pPr>
              <a:lnSpc>
                <a:spcPts val="2227"/>
              </a:lnSpc>
              <a:spcBef>
                <a:spcPct val="0"/>
              </a:spcBef>
            </a:pPr>
            <a:r>
              <a:rPr lang="en-US" sz="1713" spc="78">
                <a:solidFill>
                  <a:srgbClr val="333333"/>
                </a:solidFill>
                <a:latin typeface="Source Sans Pro Bold"/>
              </a:rPr>
              <a:t>Germany</a:t>
            </a:r>
          </a:p>
          <a:p>
            <a:pPr>
              <a:lnSpc>
                <a:spcPts val="2227"/>
              </a:lnSpc>
              <a:spcBef>
                <a:spcPct val="0"/>
              </a:spcBef>
            </a:pPr>
          </a:p>
          <a:p>
            <a:pPr>
              <a:lnSpc>
                <a:spcPts val="2227"/>
              </a:lnSpc>
              <a:spcBef>
                <a:spcPct val="0"/>
              </a:spcBef>
            </a:pPr>
            <a:r>
              <a:rPr lang="en-US" sz="1713" spc="78">
                <a:solidFill>
                  <a:srgbClr val="333333"/>
                </a:solidFill>
                <a:latin typeface="Source Sans Pro Bold"/>
              </a:rPr>
              <a:t>UNIVERSITY OF CAMERINO (UNICAM)</a:t>
            </a:r>
          </a:p>
          <a:p>
            <a:pPr>
              <a:lnSpc>
                <a:spcPts val="2227"/>
              </a:lnSpc>
              <a:spcBef>
                <a:spcPct val="0"/>
              </a:spcBef>
            </a:pPr>
            <a:r>
              <a:rPr lang="en-US" sz="1713" spc="78">
                <a:solidFill>
                  <a:srgbClr val="333333"/>
                </a:solidFill>
                <a:latin typeface="Source Sans Pro Bold"/>
              </a:rPr>
              <a:t>Italy</a:t>
            </a:r>
          </a:p>
          <a:p>
            <a:pPr>
              <a:lnSpc>
                <a:spcPts val="2227"/>
              </a:lnSpc>
              <a:spcBef>
                <a:spcPct val="0"/>
              </a:spcBef>
            </a:pPr>
          </a:p>
          <a:p>
            <a:pPr>
              <a:lnSpc>
                <a:spcPts val="2227"/>
              </a:lnSpc>
              <a:spcBef>
                <a:spcPct val="0"/>
              </a:spcBef>
            </a:pPr>
            <a:r>
              <a:rPr lang="en-US" sz="1713" spc="78">
                <a:solidFill>
                  <a:srgbClr val="333333"/>
                </a:solidFill>
                <a:latin typeface="Source Sans Pro Bold"/>
              </a:rPr>
              <a:t>ACCREDITATION COUNCIL FOR ENGAGED AND </a:t>
            </a:r>
          </a:p>
          <a:p>
            <a:pPr>
              <a:lnSpc>
                <a:spcPts val="2227"/>
              </a:lnSpc>
              <a:spcBef>
                <a:spcPct val="0"/>
              </a:spcBef>
            </a:pPr>
            <a:r>
              <a:rPr lang="en-US" sz="1713" spc="78">
                <a:solidFill>
                  <a:srgbClr val="333333"/>
                </a:solidFill>
                <a:latin typeface="Source Sans Pro Bold"/>
              </a:rPr>
              <a:t>ENTREPRENEURIAL UNIVERSITIES  (ACEEU) </a:t>
            </a:r>
          </a:p>
          <a:p>
            <a:pPr>
              <a:lnSpc>
                <a:spcPts val="2227"/>
              </a:lnSpc>
              <a:spcBef>
                <a:spcPct val="0"/>
              </a:spcBef>
            </a:pPr>
            <a:r>
              <a:rPr lang="en-US" sz="1713" spc="78">
                <a:solidFill>
                  <a:srgbClr val="333333"/>
                </a:solidFill>
                <a:latin typeface="Source Sans Pro Bold"/>
              </a:rPr>
              <a:t>Germany</a:t>
            </a:r>
          </a:p>
          <a:p>
            <a:pPr>
              <a:lnSpc>
                <a:spcPts val="2227"/>
              </a:lnSpc>
              <a:spcBef>
                <a:spcPct val="0"/>
              </a:spcBef>
            </a:pPr>
          </a:p>
          <a:p>
            <a:pPr>
              <a:lnSpc>
                <a:spcPts val="2227"/>
              </a:lnSpc>
              <a:spcBef>
                <a:spcPct val="0"/>
              </a:spcBef>
            </a:pPr>
            <a:r>
              <a:rPr lang="en-US" sz="1713" spc="78">
                <a:solidFill>
                  <a:srgbClr val="333333"/>
                </a:solidFill>
                <a:latin typeface="Source Sans Pro Bold"/>
              </a:rPr>
              <a:t>ESTONIAN UNIVERSITY OF LIFE SCIENCES (EMU)</a:t>
            </a:r>
          </a:p>
          <a:p>
            <a:pPr>
              <a:lnSpc>
                <a:spcPts val="2227"/>
              </a:lnSpc>
              <a:spcBef>
                <a:spcPct val="0"/>
              </a:spcBef>
            </a:pPr>
            <a:r>
              <a:rPr lang="en-US" sz="1713" spc="78">
                <a:solidFill>
                  <a:srgbClr val="333333"/>
                </a:solidFill>
                <a:latin typeface="Source Sans Pro Bold"/>
              </a:rPr>
              <a:t>Estonia</a:t>
            </a:r>
          </a:p>
          <a:p>
            <a:pPr>
              <a:lnSpc>
                <a:spcPts val="2227"/>
              </a:lnSpc>
              <a:spcBef>
                <a:spcPct val="0"/>
              </a:spcBef>
            </a:pPr>
          </a:p>
          <a:p>
            <a:pPr>
              <a:lnSpc>
                <a:spcPts val="2227"/>
              </a:lnSpc>
              <a:spcBef>
                <a:spcPct val="0"/>
              </a:spcBef>
            </a:pPr>
            <a:r>
              <a:rPr lang="en-US" sz="1713" spc="78">
                <a:solidFill>
                  <a:srgbClr val="333333"/>
                </a:solidFill>
                <a:latin typeface="Source Sans Pro Bold"/>
              </a:rPr>
              <a:t>DAUGAVPILS UNIVERSITY (DU)</a:t>
            </a:r>
          </a:p>
          <a:p>
            <a:pPr>
              <a:lnSpc>
                <a:spcPts val="2227"/>
              </a:lnSpc>
              <a:spcBef>
                <a:spcPct val="0"/>
              </a:spcBef>
            </a:pPr>
            <a:r>
              <a:rPr lang="en-US" sz="1713" spc="78">
                <a:solidFill>
                  <a:srgbClr val="333333"/>
                </a:solidFill>
                <a:latin typeface="Source Sans Pro Bold"/>
              </a:rPr>
              <a:t>Latvia</a:t>
            </a:r>
          </a:p>
          <a:p>
            <a:pPr>
              <a:lnSpc>
                <a:spcPts val="2227"/>
              </a:lnSpc>
              <a:spcBef>
                <a:spcPct val="0"/>
              </a:spcBef>
            </a:pPr>
          </a:p>
          <a:p>
            <a:pPr>
              <a:lnSpc>
                <a:spcPts val="2227"/>
              </a:lnSpc>
              <a:spcBef>
                <a:spcPct val="0"/>
              </a:spcBef>
            </a:pPr>
            <a:r>
              <a:rPr lang="en-US" sz="1713" spc="78">
                <a:solidFill>
                  <a:srgbClr val="333333"/>
                </a:solidFill>
                <a:latin typeface="Source Sans Pro Bold"/>
              </a:rPr>
              <a:t>POZNAN UNIVERSITY OF LIFE SCIENCES (PULS)</a:t>
            </a:r>
          </a:p>
          <a:p>
            <a:pPr>
              <a:lnSpc>
                <a:spcPts val="2227"/>
              </a:lnSpc>
              <a:spcBef>
                <a:spcPct val="0"/>
              </a:spcBef>
            </a:pPr>
            <a:r>
              <a:rPr lang="en-US" sz="1713" spc="78">
                <a:solidFill>
                  <a:srgbClr val="333333"/>
                </a:solidFill>
                <a:latin typeface="Source Sans Pro Bold"/>
              </a:rPr>
              <a:t>Poland</a:t>
            </a:r>
          </a:p>
          <a:p>
            <a:pPr>
              <a:lnSpc>
                <a:spcPts val="2227"/>
              </a:lnSpc>
              <a:spcBef>
                <a:spcPct val="0"/>
              </a:spcBef>
            </a:pPr>
          </a:p>
          <a:p>
            <a:pPr>
              <a:lnSpc>
                <a:spcPts val="2227"/>
              </a:lnSpc>
              <a:spcBef>
                <a:spcPct val="0"/>
              </a:spcBef>
            </a:pPr>
            <a:r>
              <a:rPr lang="en-US" sz="1713" spc="78">
                <a:solidFill>
                  <a:srgbClr val="333333"/>
                </a:solidFill>
                <a:latin typeface="Source Sans Pro Bold"/>
              </a:rPr>
              <a:t>HELIXCONNECT EUROPE (HELIXCONNECT)</a:t>
            </a:r>
          </a:p>
          <a:p>
            <a:pPr>
              <a:lnSpc>
                <a:spcPts val="2227"/>
              </a:lnSpc>
              <a:spcBef>
                <a:spcPct val="0"/>
              </a:spcBef>
            </a:pPr>
            <a:r>
              <a:rPr lang="en-US" sz="1713" spc="78">
                <a:solidFill>
                  <a:srgbClr val="333333"/>
                </a:solidFill>
                <a:latin typeface="Source Sans Pro Bold"/>
              </a:rPr>
              <a:t>Romania </a:t>
            </a:r>
          </a:p>
          <a:p>
            <a:pPr>
              <a:lnSpc>
                <a:spcPts val="2227"/>
              </a:lnSpc>
              <a:spcBef>
                <a:spcPct val="0"/>
              </a:spcBef>
            </a:pPr>
          </a:p>
          <a:p>
            <a:pPr>
              <a:lnSpc>
                <a:spcPts val="2227"/>
              </a:lnSpc>
              <a:spcBef>
                <a:spcPct val="0"/>
              </a:spcBef>
            </a:pPr>
            <a:r>
              <a:rPr lang="en-US" sz="1713" spc="78">
                <a:solidFill>
                  <a:srgbClr val="333333"/>
                </a:solidFill>
                <a:latin typeface="Source Sans Pro Bold"/>
              </a:rPr>
              <a:t>EDUCONS UNIVERSITY (EDUCONS)</a:t>
            </a:r>
          </a:p>
          <a:p>
            <a:pPr>
              <a:lnSpc>
                <a:spcPts val="2227"/>
              </a:lnSpc>
              <a:spcBef>
                <a:spcPct val="0"/>
              </a:spcBef>
            </a:pPr>
            <a:r>
              <a:rPr lang="en-US" sz="1713" spc="78">
                <a:solidFill>
                  <a:srgbClr val="333333"/>
                </a:solidFill>
                <a:latin typeface="Source Sans Pro Bold"/>
              </a:rPr>
              <a:t>Serbia</a:t>
            </a:r>
          </a:p>
        </p:txBody>
      </p:sp>
      <p:sp>
        <p:nvSpPr>
          <p:cNvPr name="Freeform 7" id="7"/>
          <p:cNvSpPr/>
          <p:nvPr/>
        </p:nvSpPr>
        <p:spPr>
          <a:xfrm flipH="false" flipV="false" rot="0">
            <a:off x="11167388" y="1946247"/>
            <a:ext cx="1825551" cy="598058"/>
          </a:xfrm>
          <a:custGeom>
            <a:avLst/>
            <a:gdLst/>
            <a:ahLst/>
            <a:cxnLst/>
            <a:rect r="r" b="b" t="t" l="l"/>
            <a:pathLst>
              <a:path h="598058" w="1825551">
                <a:moveTo>
                  <a:pt x="0" y="0"/>
                </a:moveTo>
                <a:lnTo>
                  <a:pt x="1825550" y="0"/>
                </a:lnTo>
                <a:lnTo>
                  <a:pt x="1825550" y="598058"/>
                </a:lnTo>
                <a:lnTo>
                  <a:pt x="0" y="598058"/>
                </a:lnTo>
                <a:lnTo>
                  <a:pt x="0" y="0"/>
                </a:lnTo>
                <a:close/>
              </a:path>
            </a:pathLst>
          </a:custGeom>
          <a:blipFill>
            <a:blip r:embed="rId5"/>
            <a:stretch>
              <a:fillRect l="0" t="0" r="0" b="0"/>
            </a:stretch>
          </a:blipFill>
        </p:spPr>
      </p:sp>
      <p:sp>
        <p:nvSpPr>
          <p:cNvPr name="Freeform 8" id="8"/>
          <p:cNvSpPr/>
          <p:nvPr/>
        </p:nvSpPr>
        <p:spPr>
          <a:xfrm flipH="false" flipV="false" rot="0">
            <a:off x="11203470" y="2635682"/>
            <a:ext cx="1789469" cy="713998"/>
          </a:xfrm>
          <a:custGeom>
            <a:avLst/>
            <a:gdLst/>
            <a:ahLst/>
            <a:cxnLst/>
            <a:rect r="r" b="b" t="t" l="l"/>
            <a:pathLst>
              <a:path h="713998" w="1789469">
                <a:moveTo>
                  <a:pt x="0" y="0"/>
                </a:moveTo>
                <a:lnTo>
                  <a:pt x="1789468" y="0"/>
                </a:lnTo>
                <a:lnTo>
                  <a:pt x="1789468" y="713998"/>
                </a:lnTo>
                <a:lnTo>
                  <a:pt x="0" y="713998"/>
                </a:lnTo>
                <a:lnTo>
                  <a:pt x="0" y="0"/>
                </a:lnTo>
                <a:close/>
              </a:path>
            </a:pathLst>
          </a:custGeom>
          <a:blipFill>
            <a:blip r:embed="rId6"/>
            <a:stretch>
              <a:fillRect l="0" t="0" r="0" b="0"/>
            </a:stretch>
          </a:blipFill>
        </p:spPr>
      </p:sp>
      <p:sp>
        <p:nvSpPr>
          <p:cNvPr name="Freeform 9" id="9"/>
          <p:cNvSpPr/>
          <p:nvPr/>
        </p:nvSpPr>
        <p:spPr>
          <a:xfrm flipH="false" flipV="false" rot="0">
            <a:off x="11157787" y="3602809"/>
            <a:ext cx="1833637" cy="744915"/>
          </a:xfrm>
          <a:custGeom>
            <a:avLst/>
            <a:gdLst/>
            <a:ahLst/>
            <a:cxnLst/>
            <a:rect r="r" b="b" t="t" l="l"/>
            <a:pathLst>
              <a:path h="744915" w="1833637">
                <a:moveTo>
                  <a:pt x="0" y="0"/>
                </a:moveTo>
                <a:lnTo>
                  <a:pt x="1833637" y="0"/>
                </a:lnTo>
                <a:lnTo>
                  <a:pt x="1833637" y="744915"/>
                </a:lnTo>
                <a:lnTo>
                  <a:pt x="0" y="744915"/>
                </a:lnTo>
                <a:lnTo>
                  <a:pt x="0" y="0"/>
                </a:lnTo>
                <a:close/>
              </a:path>
            </a:pathLst>
          </a:custGeom>
          <a:blipFill>
            <a:blip r:embed="rId7"/>
            <a:stretch>
              <a:fillRect l="0" t="0" r="0" b="0"/>
            </a:stretch>
          </a:blipFill>
        </p:spPr>
      </p:sp>
      <p:sp>
        <p:nvSpPr>
          <p:cNvPr name="Freeform 10" id="10"/>
          <p:cNvSpPr/>
          <p:nvPr/>
        </p:nvSpPr>
        <p:spPr>
          <a:xfrm flipH="false" flipV="false" rot="0">
            <a:off x="11157787" y="4639180"/>
            <a:ext cx="1835152" cy="556194"/>
          </a:xfrm>
          <a:custGeom>
            <a:avLst/>
            <a:gdLst/>
            <a:ahLst/>
            <a:cxnLst/>
            <a:rect r="r" b="b" t="t" l="l"/>
            <a:pathLst>
              <a:path h="556194" w="1835152">
                <a:moveTo>
                  <a:pt x="0" y="0"/>
                </a:moveTo>
                <a:lnTo>
                  <a:pt x="1835151" y="0"/>
                </a:lnTo>
                <a:lnTo>
                  <a:pt x="1835151" y="556194"/>
                </a:lnTo>
                <a:lnTo>
                  <a:pt x="0" y="556194"/>
                </a:lnTo>
                <a:lnTo>
                  <a:pt x="0" y="0"/>
                </a:lnTo>
                <a:close/>
              </a:path>
            </a:pathLst>
          </a:custGeom>
          <a:blipFill>
            <a:blip r:embed="rId8"/>
            <a:stretch>
              <a:fillRect l="0" t="0" r="0" b="0"/>
            </a:stretch>
          </a:blipFill>
        </p:spPr>
      </p:sp>
      <p:sp>
        <p:nvSpPr>
          <p:cNvPr name="Freeform 11" id="11"/>
          <p:cNvSpPr/>
          <p:nvPr/>
        </p:nvSpPr>
        <p:spPr>
          <a:xfrm flipH="false" flipV="false" rot="0">
            <a:off x="11167388" y="5486829"/>
            <a:ext cx="1833637" cy="489925"/>
          </a:xfrm>
          <a:custGeom>
            <a:avLst/>
            <a:gdLst/>
            <a:ahLst/>
            <a:cxnLst/>
            <a:rect r="r" b="b" t="t" l="l"/>
            <a:pathLst>
              <a:path h="489925" w="1833637">
                <a:moveTo>
                  <a:pt x="0" y="0"/>
                </a:moveTo>
                <a:lnTo>
                  <a:pt x="1833637" y="0"/>
                </a:lnTo>
                <a:lnTo>
                  <a:pt x="1833637" y="489925"/>
                </a:lnTo>
                <a:lnTo>
                  <a:pt x="0" y="489925"/>
                </a:lnTo>
                <a:lnTo>
                  <a:pt x="0" y="0"/>
                </a:lnTo>
                <a:close/>
              </a:path>
            </a:pathLst>
          </a:custGeom>
          <a:blipFill>
            <a:blip r:embed="rId9"/>
            <a:stretch>
              <a:fillRect l="0" t="0" r="0" b="0"/>
            </a:stretch>
          </a:blipFill>
        </p:spPr>
      </p:sp>
      <p:sp>
        <p:nvSpPr>
          <p:cNvPr name="Freeform 12" id="12"/>
          <p:cNvSpPr/>
          <p:nvPr/>
        </p:nvSpPr>
        <p:spPr>
          <a:xfrm flipH="false" flipV="false" rot="0">
            <a:off x="11203470" y="9009093"/>
            <a:ext cx="1841037" cy="425772"/>
          </a:xfrm>
          <a:custGeom>
            <a:avLst/>
            <a:gdLst/>
            <a:ahLst/>
            <a:cxnLst/>
            <a:rect r="r" b="b" t="t" l="l"/>
            <a:pathLst>
              <a:path h="425772" w="1841037">
                <a:moveTo>
                  <a:pt x="0" y="0"/>
                </a:moveTo>
                <a:lnTo>
                  <a:pt x="1841037" y="0"/>
                </a:lnTo>
                <a:lnTo>
                  <a:pt x="1841037" y="425772"/>
                </a:lnTo>
                <a:lnTo>
                  <a:pt x="0" y="425772"/>
                </a:lnTo>
                <a:lnTo>
                  <a:pt x="0" y="0"/>
                </a:lnTo>
                <a:close/>
              </a:path>
            </a:pathLst>
          </a:custGeom>
          <a:blipFill>
            <a:blip r:embed="rId10"/>
            <a:stretch>
              <a:fillRect l="0" t="0" r="0" b="0"/>
            </a:stretch>
          </a:blipFill>
        </p:spPr>
      </p:sp>
      <p:sp>
        <p:nvSpPr>
          <p:cNvPr name="Freeform 13" id="13"/>
          <p:cNvSpPr/>
          <p:nvPr/>
        </p:nvSpPr>
        <p:spPr>
          <a:xfrm flipH="false" flipV="false" rot="0">
            <a:off x="11205299" y="7921272"/>
            <a:ext cx="1853183" cy="784707"/>
          </a:xfrm>
          <a:custGeom>
            <a:avLst/>
            <a:gdLst/>
            <a:ahLst/>
            <a:cxnLst/>
            <a:rect r="r" b="b" t="t" l="l"/>
            <a:pathLst>
              <a:path h="784707" w="1853183">
                <a:moveTo>
                  <a:pt x="0" y="0"/>
                </a:moveTo>
                <a:lnTo>
                  <a:pt x="1853184" y="0"/>
                </a:lnTo>
                <a:lnTo>
                  <a:pt x="1853184" y="784707"/>
                </a:lnTo>
                <a:lnTo>
                  <a:pt x="0" y="784707"/>
                </a:lnTo>
                <a:lnTo>
                  <a:pt x="0" y="0"/>
                </a:lnTo>
                <a:close/>
              </a:path>
            </a:pathLst>
          </a:custGeom>
          <a:blipFill>
            <a:blip r:embed="rId11"/>
            <a:stretch>
              <a:fillRect l="0" t="0" r="0" b="0"/>
            </a:stretch>
          </a:blipFill>
        </p:spPr>
      </p:sp>
      <p:sp>
        <p:nvSpPr>
          <p:cNvPr name="Freeform 14" id="14"/>
          <p:cNvSpPr/>
          <p:nvPr/>
        </p:nvSpPr>
        <p:spPr>
          <a:xfrm flipH="false" flipV="false" rot="0">
            <a:off x="11167388" y="7132653"/>
            <a:ext cx="1865728" cy="485505"/>
          </a:xfrm>
          <a:custGeom>
            <a:avLst/>
            <a:gdLst/>
            <a:ahLst/>
            <a:cxnLst/>
            <a:rect r="r" b="b" t="t" l="l"/>
            <a:pathLst>
              <a:path h="485505" w="1865728">
                <a:moveTo>
                  <a:pt x="0" y="0"/>
                </a:moveTo>
                <a:lnTo>
                  <a:pt x="1865728" y="0"/>
                </a:lnTo>
                <a:lnTo>
                  <a:pt x="1865728" y="485505"/>
                </a:lnTo>
                <a:lnTo>
                  <a:pt x="0" y="485505"/>
                </a:lnTo>
                <a:lnTo>
                  <a:pt x="0" y="0"/>
                </a:lnTo>
                <a:close/>
              </a:path>
            </a:pathLst>
          </a:custGeom>
          <a:blipFill>
            <a:blip r:embed="rId12"/>
            <a:stretch>
              <a:fillRect l="0" t="0" r="0" b="0"/>
            </a:stretch>
          </a:blipFill>
        </p:spPr>
      </p:sp>
      <p:sp>
        <p:nvSpPr>
          <p:cNvPr name="Freeform 15" id="15"/>
          <p:cNvSpPr/>
          <p:nvPr/>
        </p:nvSpPr>
        <p:spPr>
          <a:xfrm flipH="false" flipV="false" rot="0">
            <a:off x="11203470" y="6153069"/>
            <a:ext cx="1855013" cy="583205"/>
          </a:xfrm>
          <a:custGeom>
            <a:avLst/>
            <a:gdLst/>
            <a:ahLst/>
            <a:cxnLst/>
            <a:rect r="r" b="b" t="t" l="l"/>
            <a:pathLst>
              <a:path h="583205" w="1855013">
                <a:moveTo>
                  <a:pt x="0" y="0"/>
                </a:moveTo>
                <a:lnTo>
                  <a:pt x="1855013" y="0"/>
                </a:lnTo>
                <a:lnTo>
                  <a:pt x="1855013" y="583204"/>
                </a:lnTo>
                <a:lnTo>
                  <a:pt x="0" y="583204"/>
                </a:lnTo>
                <a:lnTo>
                  <a:pt x="0" y="0"/>
                </a:lnTo>
                <a:close/>
              </a:path>
            </a:pathLst>
          </a:custGeom>
          <a:blipFill>
            <a:blip r:embed="rId1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790057" y="5210175"/>
            <a:ext cx="18202953"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HORIZON-WIDERA-2021-ACCESS-05-01</a:t>
            </a:r>
          </a:p>
        </p:txBody>
      </p:sp>
      <p:grpSp>
        <p:nvGrpSpPr>
          <p:cNvPr name="Group 4" id="4"/>
          <p:cNvGrpSpPr/>
          <p:nvPr/>
        </p:nvGrpSpPr>
        <p:grpSpPr>
          <a:xfrm rot="0">
            <a:off x="9745548" y="6350310"/>
            <a:ext cx="2709000" cy="870154"/>
            <a:chOff x="0" y="0"/>
            <a:chExt cx="3612000" cy="1160206"/>
          </a:xfrm>
        </p:grpSpPr>
        <p:sp>
          <p:nvSpPr>
            <p:cNvPr name="Freeform 5" id="5"/>
            <p:cNvSpPr/>
            <p:nvPr/>
          </p:nvSpPr>
          <p:spPr>
            <a:xfrm flipH="false" flipV="false" rot="0">
              <a:off x="0" y="0"/>
              <a:ext cx="3612007" cy="1160272"/>
            </a:xfrm>
            <a:custGeom>
              <a:avLst/>
              <a:gdLst/>
              <a:ahLst/>
              <a:cxnLst/>
              <a:rect r="r" b="b" t="t" l="l"/>
              <a:pathLst>
                <a:path h="1160272" w="3612007">
                  <a:moveTo>
                    <a:pt x="0" y="580136"/>
                  </a:moveTo>
                  <a:cubicBezTo>
                    <a:pt x="0" y="259715"/>
                    <a:pt x="259715" y="0"/>
                    <a:pt x="580136" y="0"/>
                  </a:cubicBezTo>
                  <a:lnTo>
                    <a:pt x="3031871" y="0"/>
                  </a:lnTo>
                  <a:cubicBezTo>
                    <a:pt x="3352292" y="0"/>
                    <a:pt x="3612007" y="259715"/>
                    <a:pt x="3612007" y="580136"/>
                  </a:cubicBezTo>
                  <a:cubicBezTo>
                    <a:pt x="3612007" y="900557"/>
                    <a:pt x="3352292" y="1160272"/>
                    <a:pt x="3031871" y="1160272"/>
                  </a:cubicBezTo>
                  <a:lnTo>
                    <a:pt x="580136" y="1160272"/>
                  </a:lnTo>
                  <a:cubicBezTo>
                    <a:pt x="259715" y="1160145"/>
                    <a:pt x="0" y="900430"/>
                    <a:pt x="0" y="580136"/>
                  </a:cubicBezTo>
                  <a:close/>
                </a:path>
              </a:pathLst>
            </a:custGeom>
            <a:solidFill>
              <a:srgbClr val="F39A20"/>
            </a:solidFill>
          </p:spPr>
        </p:sp>
      </p:grpSp>
      <p:sp>
        <p:nvSpPr>
          <p:cNvPr name="TextBox 6" id="6"/>
          <p:cNvSpPr txBox="true"/>
          <p:nvPr/>
        </p:nvSpPr>
        <p:spPr>
          <a:xfrm rot="0">
            <a:off x="9942970" y="6595839"/>
            <a:ext cx="1730952" cy="417195"/>
          </a:xfrm>
          <a:prstGeom prst="rect">
            <a:avLst/>
          </a:prstGeom>
        </p:spPr>
        <p:txBody>
          <a:bodyPr anchor="t" rtlCol="false" tIns="0" lIns="0" bIns="0" rIns="0">
            <a:spAutoFit/>
          </a:bodyPr>
          <a:lstStyle/>
          <a:p>
            <a:pPr algn="l">
              <a:lnSpc>
                <a:spcPts val="3240"/>
              </a:lnSpc>
            </a:pPr>
            <a:r>
              <a:rPr lang="en-US" sz="3000">
                <a:solidFill>
                  <a:srgbClr val="FFFFFF"/>
                </a:solidFill>
                <a:latin typeface="Source Sans Pro Bold"/>
              </a:rPr>
              <a:t>      NVO</a:t>
            </a:r>
          </a:p>
        </p:txBody>
      </p:sp>
      <p:sp>
        <p:nvSpPr>
          <p:cNvPr name="Freeform 7" id="7"/>
          <p:cNvSpPr/>
          <p:nvPr/>
        </p:nvSpPr>
        <p:spPr>
          <a:xfrm flipH="false" flipV="false" rot="0">
            <a:off x="3346481" y="9258300"/>
            <a:ext cx="11923732" cy="882788"/>
          </a:xfrm>
          <a:custGeom>
            <a:avLst/>
            <a:gdLst/>
            <a:ahLst/>
            <a:cxnLst/>
            <a:rect r="r" b="b" t="t" l="l"/>
            <a:pathLst>
              <a:path h="882788" w="11923732">
                <a:moveTo>
                  <a:pt x="0" y="0"/>
                </a:moveTo>
                <a:lnTo>
                  <a:pt x="11923732" y="0"/>
                </a:lnTo>
                <a:lnTo>
                  <a:pt x="11923732" y="882788"/>
                </a:lnTo>
                <a:lnTo>
                  <a:pt x="0" y="882788"/>
                </a:lnTo>
                <a:lnTo>
                  <a:pt x="0" y="0"/>
                </a:lnTo>
                <a:close/>
              </a:path>
            </a:pathLst>
          </a:custGeom>
          <a:blipFill>
            <a:blip r:embed="rId3"/>
            <a:stretch>
              <a:fillRect l="-978" t="0" r="-978" b="0"/>
            </a:stretch>
          </a:blipFill>
        </p:spPr>
      </p:sp>
      <p:grpSp>
        <p:nvGrpSpPr>
          <p:cNvPr name="Group 8" id="8"/>
          <p:cNvGrpSpPr/>
          <p:nvPr/>
        </p:nvGrpSpPr>
        <p:grpSpPr>
          <a:xfrm rot="0">
            <a:off x="13657644" y="6350310"/>
            <a:ext cx="2709000" cy="870154"/>
            <a:chOff x="0" y="0"/>
            <a:chExt cx="3612000" cy="1160206"/>
          </a:xfrm>
        </p:grpSpPr>
        <p:sp>
          <p:nvSpPr>
            <p:cNvPr name="Freeform 9" id="9"/>
            <p:cNvSpPr/>
            <p:nvPr/>
          </p:nvSpPr>
          <p:spPr>
            <a:xfrm flipH="false" flipV="false" rot="0">
              <a:off x="0" y="0"/>
              <a:ext cx="3612007" cy="1160272"/>
            </a:xfrm>
            <a:custGeom>
              <a:avLst/>
              <a:gdLst/>
              <a:ahLst/>
              <a:cxnLst/>
              <a:rect r="r" b="b" t="t" l="l"/>
              <a:pathLst>
                <a:path h="1160272" w="3612007">
                  <a:moveTo>
                    <a:pt x="0" y="580136"/>
                  </a:moveTo>
                  <a:cubicBezTo>
                    <a:pt x="0" y="259715"/>
                    <a:pt x="259715" y="0"/>
                    <a:pt x="580136" y="0"/>
                  </a:cubicBezTo>
                  <a:lnTo>
                    <a:pt x="3031871" y="0"/>
                  </a:lnTo>
                  <a:cubicBezTo>
                    <a:pt x="3352292" y="0"/>
                    <a:pt x="3612007" y="259715"/>
                    <a:pt x="3612007" y="580136"/>
                  </a:cubicBezTo>
                  <a:cubicBezTo>
                    <a:pt x="3612007" y="900557"/>
                    <a:pt x="3352292" y="1160272"/>
                    <a:pt x="3031871" y="1160272"/>
                  </a:cubicBezTo>
                  <a:lnTo>
                    <a:pt x="580136" y="1160272"/>
                  </a:lnTo>
                  <a:cubicBezTo>
                    <a:pt x="259715" y="1160145"/>
                    <a:pt x="0" y="900430"/>
                    <a:pt x="0" y="580136"/>
                  </a:cubicBezTo>
                  <a:close/>
                </a:path>
              </a:pathLst>
            </a:custGeom>
            <a:solidFill>
              <a:srgbClr val="F39A20"/>
            </a:solidFill>
          </p:spPr>
        </p:sp>
      </p:grpSp>
      <p:sp>
        <p:nvSpPr>
          <p:cNvPr name="TextBox 10" id="10"/>
          <p:cNvSpPr txBox="true"/>
          <p:nvPr/>
        </p:nvSpPr>
        <p:spPr>
          <a:xfrm rot="0">
            <a:off x="14146668" y="6595839"/>
            <a:ext cx="1730952" cy="417195"/>
          </a:xfrm>
          <a:prstGeom prst="rect">
            <a:avLst/>
          </a:prstGeom>
        </p:spPr>
        <p:txBody>
          <a:bodyPr anchor="t" rtlCol="false" tIns="0" lIns="0" bIns="0" rIns="0">
            <a:spAutoFit/>
          </a:bodyPr>
          <a:lstStyle/>
          <a:p>
            <a:pPr algn="l">
              <a:lnSpc>
                <a:spcPts val="3240"/>
              </a:lnSpc>
            </a:pPr>
            <a:r>
              <a:rPr lang="en-US" sz="3000">
                <a:solidFill>
                  <a:srgbClr val="FFFFFF"/>
                </a:solidFill>
                <a:latin typeface="Source Sans Pro Bold"/>
              </a:rPr>
              <a:t>Uzņēmēji</a:t>
            </a:r>
          </a:p>
        </p:txBody>
      </p:sp>
      <p:grpSp>
        <p:nvGrpSpPr>
          <p:cNvPr name="Group 11" id="11"/>
          <p:cNvGrpSpPr/>
          <p:nvPr/>
        </p:nvGrpSpPr>
        <p:grpSpPr>
          <a:xfrm rot="0">
            <a:off x="5833452" y="6407953"/>
            <a:ext cx="3027330" cy="870154"/>
            <a:chOff x="0" y="0"/>
            <a:chExt cx="4036440" cy="1160206"/>
          </a:xfrm>
        </p:grpSpPr>
        <p:sp>
          <p:nvSpPr>
            <p:cNvPr name="Freeform 12" id="12"/>
            <p:cNvSpPr/>
            <p:nvPr/>
          </p:nvSpPr>
          <p:spPr>
            <a:xfrm flipH="false" flipV="false" rot="0">
              <a:off x="0" y="0"/>
              <a:ext cx="4036447" cy="1160272"/>
            </a:xfrm>
            <a:custGeom>
              <a:avLst/>
              <a:gdLst/>
              <a:ahLst/>
              <a:cxnLst/>
              <a:rect r="r" b="b" t="t" l="l"/>
              <a:pathLst>
                <a:path h="1160272" w="4036447">
                  <a:moveTo>
                    <a:pt x="0" y="580136"/>
                  </a:moveTo>
                  <a:cubicBezTo>
                    <a:pt x="0" y="259715"/>
                    <a:pt x="290234" y="0"/>
                    <a:pt x="648307" y="0"/>
                  </a:cubicBezTo>
                  <a:lnTo>
                    <a:pt x="3388141" y="0"/>
                  </a:lnTo>
                  <a:cubicBezTo>
                    <a:pt x="3746214" y="0"/>
                    <a:pt x="4036447" y="259715"/>
                    <a:pt x="4036447" y="580136"/>
                  </a:cubicBezTo>
                  <a:cubicBezTo>
                    <a:pt x="4036447" y="900557"/>
                    <a:pt x="3746214" y="1160272"/>
                    <a:pt x="3388141" y="1160272"/>
                  </a:cubicBezTo>
                  <a:lnTo>
                    <a:pt x="648307" y="1160272"/>
                  </a:lnTo>
                  <a:cubicBezTo>
                    <a:pt x="290234" y="1160145"/>
                    <a:pt x="0" y="900430"/>
                    <a:pt x="0" y="580136"/>
                  </a:cubicBezTo>
                  <a:close/>
                </a:path>
              </a:pathLst>
            </a:custGeom>
            <a:solidFill>
              <a:srgbClr val="F39A20"/>
            </a:solidFill>
          </p:spPr>
        </p:sp>
      </p:grpSp>
      <p:sp>
        <p:nvSpPr>
          <p:cNvPr name="TextBox 13" id="13"/>
          <p:cNvSpPr txBox="true"/>
          <p:nvPr/>
        </p:nvSpPr>
        <p:spPr>
          <a:xfrm rot="0">
            <a:off x="6166642" y="6653482"/>
            <a:ext cx="2284369" cy="417195"/>
          </a:xfrm>
          <a:prstGeom prst="rect">
            <a:avLst/>
          </a:prstGeom>
        </p:spPr>
        <p:txBody>
          <a:bodyPr anchor="t" rtlCol="false" tIns="0" lIns="0" bIns="0" rIns="0">
            <a:spAutoFit/>
          </a:bodyPr>
          <a:lstStyle/>
          <a:p>
            <a:pPr algn="l">
              <a:lnSpc>
                <a:spcPts val="3240"/>
              </a:lnSpc>
            </a:pPr>
            <a:r>
              <a:rPr lang="en-US" sz="3000">
                <a:solidFill>
                  <a:srgbClr val="FFFFFF"/>
                </a:solidFill>
                <a:latin typeface="Source Sans Pro Bold"/>
              </a:rPr>
              <a:t>Pašvaldības</a:t>
            </a:r>
          </a:p>
        </p:txBody>
      </p:sp>
      <p:grpSp>
        <p:nvGrpSpPr>
          <p:cNvPr name="Group 14" id="14"/>
          <p:cNvGrpSpPr/>
          <p:nvPr/>
        </p:nvGrpSpPr>
        <p:grpSpPr>
          <a:xfrm rot="0">
            <a:off x="1921356" y="6407953"/>
            <a:ext cx="3178118" cy="870154"/>
            <a:chOff x="0" y="0"/>
            <a:chExt cx="4237490" cy="1160206"/>
          </a:xfrm>
        </p:grpSpPr>
        <p:sp>
          <p:nvSpPr>
            <p:cNvPr name="Freeform 15" id="15"/>
            <p:cNvSpPr/>
            <p:nvPr/>
          </p:nvSpPr>
          <p:spPr>
            <a:xfrm flipH="false" flipV="false" rot="0">
              <a:off x="0" y="0"/>
              <a:ext cx="4237498" cy="1160272"/>
            </a:xfrm>
            <a:custGeom>
              <a:avLst/>
              <a:gdLst/>
              <a:ahLst/>
              <a:cxnLst/>
              <a:rect r="r" b="b" t="t" l="l"/>
              <a:pathLst>
                <a:path h="1160272" w="4237498">
                  <a:moveTo>
                    <a:pt x="0" y="580136"/>
                  </a:moveTo>
                  <a:cubicBezTo>
                    <a:pt x="0" y="259715"/>
                    <a:pt x="304690" y="0"/>
                    <a:pt x="680598" y="0"/>
                  </a:cubicBezTo>
                  <a:lnTo>
                    <a:pt x="3556900" y="0"/>
                  </a:lnTo>
                  <a:cubicBezTo>
                    <a:pt x="3932808" y="0"/>
                    <a:pt x="4237498" y="259715"/>
                    <a:pt x="4237498" y="580136"/>
                  </a:cubicBezTo>
                  <a:cubicBezTo>
                    <a:pt x="4237498" y="900557"/>
                    <a:pt x="3932808" y="1160272"/>
                    <a:pt x="3556900" y="1160272"/>
                  </a:cubicBezTo>
                  <a:lnTo>
                    <a:pt x="680598" y="1160272"/>
                  </a:lnTo>
                  <a:cubicBezTo>
                    <a:pt x="304690" y="1160145"/>
                    <a:pt x="0" y="900430"/>
                    <a:pt x="0" y="580136"/>
                  </a:cubicBezTo>
                  <a:close/>
                </a:path>
              </a:pathLst>
            </a:custGeom>
            <a:solidFill>
              <a:srgbClr val="F39A20"/>
            </a:solidFill>
          </p:spPr>
        </p:sp>
      </p:grpSp>
      <p:sp>
        <p:nvSpPr>
          <p:cNvPr name="TextBox 16" id="16"/>
          <p:cNvSpPr txBox="true"/>
          <p:nvPr/>
        </p:nvSpPr>
        <p:spPr>
          <a:xfrm rot="0">
            <a:off x="2098059" y="6666119"/>
            <a:ext cx="3246369" cy="417195"/>
          </a:xfrm>
          <a:prstGeom prst="rect">
            <a:avLst/>
          </a:prstGeom>
        </p:spPr>
        <p:txBody>
          <a:bodyPr anchor="t" rtlCol="false" tIns="0" lIns="0" bIns="0" rIns="0">
            <a:spAutoFit/>
          </a:bodyPr>
          <a:lstStyle/>
          <a:p>
            <a:pPr algn="l">
              <a:lnSpc>
                <a:spcPts val="3240"/>
              </a:lnSpc>
            </a:pPr>
            <a:r>
              <a:rPr lang="en-US" sz="3000">
                <a:solidFill>
                  <a:srgbClr val="FFFFFF"/>
                </a:solidFill>
                <a:latin typeface="Source Sans Pro Bold"/>
              </a:rPr>
              <a:t>Valsts iestādes</a:t>
            </a:r>
          </a:p>
        </p:txBody>
      </p:sp>
      <p:grpSp>
        <p:nvGrpSpPr>
          <p:cNvPr name="Group 17" id="17"/>
          <p:cNvGrpSpPr/>
          <p:nvPr/>
        </p:nvGrpSpPr>
        <p:grpSpPr>
          <a:xfrm rot="0">
            <a:off x="3203964" y="7754358"/>
            <a:ext cx="12208766" cy="901539"/>
            <a:chOff x="0" y="0"/>
            <a:chExt cx="15711670" cy="1160206"/>
          </a:xfrm>
        </p:grpSpPr>
        <p:sp>
          <p:nvSpPr>
            <p:cNvPr name="Freeform 18" id="18"/>
            <p:cNvSpPr/>
            <p:nvPr/>
          </p:nvSpPr>
          <p:spPr>
            <a:xfrm flipH="false" flipV="false" rot="0">
              <a:off x="0" y="0"/>
              <a:ext cx="15711677" cy="1160272"/>
            </a:xfrm>
            <a:custGeom>
              <a:avLst/>
              <a:gdLst/>
              <a:ahLst/>
              <a:cxnLst/>
              <a:rect r="r" b="b" t="t" l="l"/>
              <a:pathLst>
                <a:path h="1160272" w="15711677">
                  <a:moveTo>
                    <a:pt x="0" y="580136"/>
                  </a:moveTo>
                  <a:cubicBezTo>
                    <a:pt x="0" y="259715"/>
                    <a:pt x="1129722" y="0"/>
                    <a:pt x="2523506" y="0"/>
                  </a:cubicBezTo>
                  <a:lnTo>
                    <a:pt x="13188193" y="0"/>
                  </a:lnTo>
                  <a:cubicBezTo>
                    <a:pt x="14581978" y="0"/>
                    <a:pt x="15711677" y="259715"/>
                    <a:pt x="15711677" y="580136"/>
                  </a:cubicBezTo>
                  <a:cubicBezTo>
                    <a:pt x="15711677" y="900557"/>
                    <a:pt x="14581978" y="1160272"/>
                    <a:pt x="13188193" y="1160272"/>
                  </a:cubicBezTo>
                  <a:lnTo>
                    <a:pt x="2523506" y="1160272"/>
                  </a:lnTo>
                  <a:cubicBezTo>
                    <a:pt x="1129722" y="1160145"/>
                    <a:pt x="0" y="900430"/>
                    <a:pt x="0" y="580136"/>
                  </a:cubicBezTo>
                  <a:close/>
                </a:path>
              </a:pathLst>
            </a:custGeom>
            <a:solidFill>
              <a:srgbClr val="F39A20"/>
            </a:solidFill>
          </p:spPr>
        </p:sp>
      </p:grpSp>
      <p:sp>
        <p:nvSpPr>
          <p:cNvPr name="TextBox 19" id="19"/>
          <p:cNvSpPr txBox="true"/>
          <p:nvPr/>
        </p:nvSpPr>
        <p:spPr>
          <a:xfrm rot="0">
            <a:off x="6940288" y="7999888"/>
            <a:ext cx="6046672" cy="417195"/>
          </a:xfrm>
          <a:prstGeom prst="rect">
            <a:avLst/>
          </a:prstGeom>
        </p:spPr>
        <p:txBody>
          <a:bodyPr anchor="t" rtlCol="false" tIns="0" lIns="0" bIns="0" rIns="0">
            <a:spAutoFit/>
          </a:bodyPr>
          <a:lstStyle/>
          <a:p>
            <a:pPr algn="l">
              <a:lnSpc>
                <a:spcPts val="3240"/>
              </a:lnSpc>
            </a:pPr>
            <a:r>
              <a:rPr lang="en-US" sz="3000">
                <a:solidFill>
                  <a:srgbClr val="FFFFFF"/>
                </a:solidFill>
                <a:latin typeface="Source Sans Pro Bold"/>
              </a:rPr>
              <a:t>Agrīnās karjeras pētnieki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647661" y="927603"/>
            <a:ext cx="9916706"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KĀPĒC?</a:t>
            </a:r>
          </a:p>
        </p:txBody>
      </p:sp>
      <p:sp>
        <p:nvSpPr>
          <p:cNvPr name="TextBox 4" id="4"/>
          <p:cNvSpPr txBox="true"/>
          <p:nvPr/>
        </p:nvSpPr>
        <p:spPr>
          <a:xfrm rot="0">
            <a:off x="5853981" y="2293522"/>
            <a:ext cx="11625634" cy="7620953"/>
          </a:xfrm>
          <a:prstGeom prst="rect">
            <a:avLst/>
          </a:prstGeom>
        </p:spPr>
        <p:txBody>
          <a:bodyPr anchor="t" rtlCol="false" tIns="0" lIns="0" bIns="0" rIns="0">
            <a:spAutoFit/>
          </a:bodyPr>
          <a:lstStyle/>
          <a:p>
            <a:pPr>
              <a:lnSpc>
                <a:spcPts val="3163"/>
              </a:lnSpc>
            </a:pPr>
            <a:r>
              <a:rPr lang="en-US" sz="3329">
                <a:solidFill>
                  <a:srgbClr val="333333"/>
                </a:solidFill>
                <a:latin typeface="Source Sans Pro Bold"/>
              </a:rPr>
              <a:t>Digitālais izcilības centrs (DCoE)</a:t>
            </a:r>
            <a:r>
              <a:rPr lang="en-US" sz="3329">
                <a:solidFill>
                  <a:srgbClr val="333333"/>
                </a:solidFill>
                <a:latin typeface="Source Sans Pro"/>
              </a:rPr>
              <a:t> atbalstīs sabiedrības iesaistītās pētniecības pieejas attīstību DU un reģionā:</a:t>
            </a:r>
          </a:p>
          <a:p>
            <a:pPr>
              <a:lnSpc>
                <a:spcPts val="3163"/>
              </a:lnSpc>
            </a:pPr>
          </a:p>
          <a:p>
            <a:pPr marL="718947" indent="-359473" lvl="1">
              <a:lnSpc>
                <a:spcPts val="3163"/>
              </a:lnSpc>
              <a:buFont typeface="Arial"/>
              <a:buChar char="•"/>
            </a:pPr>
            <a:r>
              <a:rPr lang="en-US" sz="3329">
                <a:solidFill>
                  <a:srgbClr val="333333"/>
                </a:solidFill>
                <a:latin typeface="Source Sans Pro"/>
              </a:rPr>
              <a:t>l</a:t>
            </a:r>
            <a:r>
              <a:rPr lang="en-US" sz="3329">
                <a:solidFill>
                  <a:srgbClr val="333333"/>
                </a:solidFill>
                <a:latin typeface="Source Sans Pro"/>
              </a:rPr>
              <a:t>ai veidotu sadarbības platformu starp DU/zinātniekiem un sabiedrību – uzņēmējiem, NVO, valsts un pašvaldības iestādēm u.c.;</a:t>
            </a:r>
          </a:p>
          <a:p>
            <a:pPr>
              <a:lnSpc>
                <a:spcPts val="3163"/>
              </a:lnSpc>
            </a:pPr>
            <a:r>
              <a:rPr lang="en-US" sz="3329">
                <a:solidFill>
                  <a:srgbClr val="333333"/>
                </a:solidFill>
                <a:latin typeface="Source Sans Pro"/>
              </a:rPr>
              <a:t> </a:t>
            </a:r>
          </a:p>
          <a:p>
            <a:pPr marL="718947" indent="-359473" lvl="1">
              <a:lnSpc>
                <a:spcPts val="3163"/>
              </a:lnSpc>
              <a:buFont typeface="Arial"/>
              <a:buChar char="•"/>
            </a:pPr>
            <a:r>
              <a:rPr lang="en-US" sz="3329">
                <a:solidFill>
                  <a:srgbClr val="333333"/>
                </a:solidFill>
                <a:latin typeface="Source Sans Pro"/>
              </a:rPr>
              <a:t>lai atbalstītu agrīnās karjeras pētniekus, strādājot saistīti ar</a:t>
            </a:r>
          </a:p>
          <a:p>
            <a:pPr>
              <a:lnSpc>
                <a:spcPts val="3163"/>
              </a:lnSpc>
            </a:pPr>
            <a:r>
              <a:rPr lang="en-US" sz="3329">
                <a:solidFill>
                  <a:srgbClr val="333333"/>
                </a:solidFill>
                <a:latin typeface="Source Sans Pro"/>
              </a:rPr>
              <a:t>         sabiedrības problēmām;</a:t>
            </a:r>
          </a:p>
          <a:p>
            <a:pPr>
              <a:lnSpc>
                <a:spcPts val="3163"/>
              </a:lnSpc>
            </a:pPr>
          </a:p>
          <a:p>
            <a:pPr marL="718947" indent="-359473" lvl="1">
              <a:lnSpc>
                <a:spcPts val="3163"/>
              </a:lnSpc>
              <a:buFont typeface="Arial"/>
              <a:buChar char="•"/>
            </a:pPr>
            <a:r>
              <a:rPr lang="en-US" sz="3329">
                <a:solidFill>
                  <a:srgbClr val="333333"/>
                </a:solidFill>
                <a:latin typeface="Source Sans Pro"/>
              </a:rPr>
              <a:t>lai piedāvātu dažādus resursus, piemēram, rīku komplektus, lai veicinātu sabiedrības iesaistīto pētniecību;</a:t>
            </a:r>
          </a:p>
          <a:p>
            <a:pPr>
              <a:lnSpc>
                <a:spcPts val="3163"/>
              </a:lnSpc>
            </a:pPr>
            <a:r>
              <a:rPr lang="en-US" sz="3329">
                <a:solidFill>
                  <a:srgbClr val="333333"/>
                </a:solidFill>
                <a:latin typeface="Source Sans Pro"/>
              </a:rPr>
              <a:t> </a:t>
            </a:r>
          </a:p>
          <a:p>
            <a:pPr marL="718947" indent="-359473" lvl="1">
              <a:lnSpc>
                <a:spcPts val="3163"/>
              </a:lnSpc>
              <a:buFont typeface="Arial"/>
              <a:buChar char="•"/>
            </a:pPr>
            <a:r>
              <a:rPr lang="en-US" sz="3329">
                <a:solidFill>
                  <a:srgbClr val="333333"/>
                </a:solidFill>
                <a:latin typeface="Source Sans Pro"/>
              </a:rPr>
              <a:t>lai piedāvātu kapacitātes veidošanas struktūru, lai uzlabotu zināšanas, prasmes un kompetences;</a:t>
            </a:r>
          </a:p>
          <a:p>
            <a:pPr>
              <a:lnSpc>
                <a:spcPts val="3163"/>
              </a:lnSpc>
            </a:pPr>
          </a:p>
          <a:p>
            <a:pPr marL="718947" indent="-359473" lvl="1">
              <a:lnSpc>
                <a:spcPts val="3163"/>
              </a:lnSpc>
              <a:buFont typeface="Arial"/>
              <a:buChar char="•"/>
            </a:pPr>
            <a:r>
              <a:rPr lang="en-US" sz="3329">
                <a:solidFill>
                  <a:srgbClr val="333333"/>
                </a:solidFill>
                <a:latin typeface="Source Sans Pro"/>
              </a:rPr>
              <a:t>Kopumā veicinātu saikni starp zinātni un sabiedrību, ļaujot pētniekiem aktīvi risināt reālas problēmas.</a:t>
            </a:r>
          </a:p>
          <a:p>
            <a:pPr algn="l">
              <a:lnSpc>
                <a:spcPts val="3163"/>
              </a:lnSpc>
            </a:pPr>
          </a:p>
        </p:txBody>
      </p:sp>
      <p:sp>
        <p:nvSpPr>
          <p:cNvPr name="Freeform 5" id="5"/>
          <p:cNvSpPr/>
          <p:nvPr/>
        </p:nvSpPr>
        <p:spPr>
          <a:xfrm flipH="false" flipV="false" rot="0">
            <a:off x="883869" y="-6895626"/>
            <a:ext cx="4211533" cy="20133180"/>
          </a:xfrm>
          <a:custGeom>
            <a:avLst/>
            <a:gdLst/>
            <a:ahLst/>
            <a:cxnLst/>
            <a:rect r="r" b="b" t="t" l="l"/>
            <a:pathLst>
              <a:path h="20133180" w="4211533">
                <a:moveTo>
                  <a:pt x="0" y="0"/>
                </a:moveTo>
                <a:lnTo>
                  <a:pt x="4211533" y="0"/>
                </a:lnTo>
                <a:lnTo>
                  <a:pt x="4211533" y="20133180"/>
                </a:lnTo>
                <a:lnTo>
                  <a:pt x="0" y="20133180"/>
                </a:lnTo>
                <a:lnTo>
                  <a:pt x="0" y="0"/>
                </a:lnTo>
                <a:close/>
              </a:path>
            </a:pathLst>
          </a:custGeom>
          <a:blipFill>
            <a:blip r:embed="rId3"/>
            <a:stretch>
              <a:fillRect l="0" t="-30" r="0" b="-30"/>
            </a:stretch>
          </a:blipFill>
        </p:spPr>
      </p:sp>
      <p:sp>
        <p:nvSpPr>
          <p:cNvPr name="Freeform 6" id="6"/>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4"/>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0" y="8091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11420659" y="588070"/>
            <a:ext cx="5959583" cy="4015269"/>
          </a:xfrm>
          <a:custGeom>
            <a:avLst/>
            <a:gdLst/>
            <a:ahLst/>
            <a:cxnLst/>
            <a:rect r="r" b="b" t="t" l="l"/>
            <a:pathLst>
              <a:path h="4015269" w="5959583">
                <a:moveTo>
                  <a:pt x="0" y="0"/>
                </a:moveTo>
                <a:lnTo>
                  <a:pt x="5959583" y="0"/>
                </a:lnTo>
                <a:lnTo>
                  <a:pt x="5959583" y="4015269"/>
                </a:lnTo>
                <a:lnTo>
                  <a:pt x="0" y="4015269"/>
                </a:lnTo>
                <a:lnTo>
                  <a:pt x="0" y="0"/>
                </a:lnTo>
                <a:close/>
              </a:path>
            </a:pathLst>
          </a:custGeom>
          <a:blipFill>
            <a:blip r:embed="rId4"/>
            <a:stretch>
              <a:fillRect l="0" t="0" r="0" b="0"/>
            </a:stretch>
          </a:blipFill>
        </p:spPr>
      </p:sp>
      <p:sp>
        <p:nvSpPr>
          <p:cNvPr name="TextBox 5" id="5"/>
          <p:cNvSpPr txBox="true"/>
          <p:nvPr/>
        </p:nvSpPr>
        <p:spPr>
          <a:xfrm rot="0">
            <a:off x="2398367" y="3211068"/>
            <a:ext cx="8874565" cy="3902964"/>
          </a:xfrm>
          <a:prstGeom prst="rect">
            <a:avLst/>
          </a:prstGeom>
        </p:spPr>
        <p:txBody>
          <a:bodyPr anchor="t" rtlCol="false" tIns="0" lIns="0" bIns="0" rIns="0">
            <a:spAutoFit/>
          </a:bodyPr>
          <a:lstStyle/>
          <a:p>
            <a:pPr>
              <a:lnSpc>
                <a:spcPts val="3888"/>
              </a:lnSpc>
            </a:pPr>
            <a:r>
              <a:rPr lang="en-US" sz="3600">
                <a:solidFill>
                  <a:srgbClr val="000000"/>
                </a:solidFill>
                <a:latin typeface="Source Sans Pro"/>
              </a:rPr>
              <a:t>Vadlīnijas, priekšlikumi un idejas, kā izveidot apmācības (training) programmu, tās saturu jauniem pētniekiem, zinātniekiem, metodiķiem un koordinatoriem (mentoriem). </a:t>
            </a:r>
          </a:p>
          <a:p>
            <a:pPr>
              <a:lnSpc>
                <a:spcPts val="3888"/>
              </a:lnSpc>
            </a:pPr>
          </a:p>
          <a:p>
            <a:pPr>
              <a:lnSpc>
                <a:spcPts val="3888"/>
              </a:lnSpc>
              <a:spcBef>
                <a:spcPct val="0"/>
              </a:spcBef>
            </a:pPr>
            <a:r>
              <a:rPr lang="en-US" sz="3600">
                <a:solidFill>
                  <a:srgbClr val="000000"/>
                </a:solidFill>
                <a:latin typeface="Source Sans Pro"/>
              </a:rPr>
              <a:t>Aicinām jūs aktīvi piedalīties un dalīties ar savu pieredzi, prasmēm un idejām šajā diskusijā.</a:t>
            </a:r>
          </a:p>
        </p:txBody>
      </p:sp>
      <p:sp>
        <p:nvSpPr>
          <p:cNvPr name="TextBox 6" id="6"/>
          <p:cNvSpPr txBox="true"/>
          <p:nvPr/>
        </p:nvSpPr>
        <p:spPr>
          <a:xfrm rot="0">
            <a:off x="4079665" y="1223531"/>
            <a:ext cx="5822196" cy="929259"/>
          </a:xfrm>
          <a:prstGeom prst="rect">
            <a:avLst/>
          </a:prstGeom>
        </p:spPr>
        <p:txBody>
          <a:bodyPr anchor="t" rtlCol="false" tIns="0" lIns="0" bIns="0" rIns="0">
            <a:spAutoFit/>
          </a:bodyPr>
          <a:lstStyle/>
          <a:p>
            <a:pPr algn="ctr">
              <a:lnSpc>
                <a:spcPts val="7128"/>
              </a:lnSpc>
              <a:spcBef>
                <a:spcPct val="0"/>
              </a:spcBef>
            </a:pPr>
            <a:r>
              <a:rPr lang="en-US" sz="6600">
                <a:solidFill>
                  <a:srgbClr val="000000"/>
                </a:solidFill>
                <a:latin typeface="Source Sans Pro Bold"/>
              </a:rPr>
              <a:t>Diskusija</a:t>
            </a:r>
          </a:p>
        </p:txBody>
      </p:sp>
      <p:sp>
        <p:nvSpPr>
          <p:cNvPr name="TextBox 7" id="7"/>
          <p:cNvSpPr txBox="true"/>
          <p:nvPr/>
        </p:nvSpPr>
        <p:spPr>
          <a:xfrm rot="0">
            <a:off x="1664675" y="7637279"/>
            <a:ext cx="14280757" cy="502539"/>
          </a:xfrm>
          <a:prstGeom prst="rect">
            <a:avLst/>
          </a:prstGeom>
        </p:spPr>
        <p:txBody>
          <a:bodyPr anchor="t" rtlCol="false" tIns="0" lIns="0" bIns="0" rIns="0">
            <a:spAutoFit/>
          </a:bodyPr>
          <a:lstStyle/>
          <a:p>
            <a:pPr algn="ctr">
              <a:lnSpc>
                <a:spcPts val="3888"/>
              </a:lnSpc>
              <a:spcBef>
                <a:spcPct val="0"/>
              </a:spcBef>
            </a:pPr>
            <a:r>
              <a:rPr lang="en-US" sz="3600">
                <a:solidFill>
                  <a:srgbClr val="000000"/>
                </a:solidFill>
                <a:latin typeface="Source Sans Pro"/>
              </a:rPr>
              <a:t>Mērķis -  Bootcamps interaktīvo semināru cikla programmas izstāde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p:cNvSpPr/>
          <p:nvPr/>
        </p:nvSpPr>
        <p:spPr>
          <a:xfrm flipH="false" flipV="false" rot="0">
            <a:off x="2161620" y="4214457"/>
            <a:ext cx="2150167" cy="3532102"/>
          </a:xfrm>
          <a:custGeom>
            <a:avLst/>
            <a:gdLst/>
            <a:ahLst/>
            <a:cxnLst/>
            <a:rect r="r" b="b" t="t" l="l"/>
            <a:pathLst>
              <a:path h="3532102" w="2150167">
                <a:moveTo>
                  <a:pt x="0" y="0"/>
                </a:moveTo>
                <a:lnTo>
                  <a:pt x="2150167" y="0"/>
                </a:lnTo>
                <a:lnTo>
                  <a:pt x="2150167" y="3532102"/>
                </a:lnTo>
                <a:lnTo>
                  <a:pt x="0" y="35321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6838892" y="4214457"/>
            <a:ext cx="3778655" cy="3150454"/>
          </a:xfrm>
          <a:custGeom>
            <a:avLst/>
            <a:gdLst/>
            <a:ahLst/>
            <a:cxnLst/>
            <a:rect r="r" b="b" t="t" l="l"/>
            <a:pathLst>
              <a:path h="3150454" w="3778655">
                <a:moveTo>
                  <a:pt x="0" y="0"/>
                </a:moveTo>
                <a:lnTo>
                  <a:pt x="3778655" y="0"/>
                </a:lnTo>
                <a:lnTo>
                  <a:pt x="3778655" y="3150454"/>
                </a:lnTo>
                <a:lnTo>
                  <a:pt x="0" y="31504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2380579" y="4306497"/>
            <a:ext cx="4878721" cy="3348022"/>
          </a:xfrm>
          <a:custGeom>
            <a:avLst/>
            <a:gdLst/>
            <a:ahLst/>
            <a:cxnLst/>
            <a:rect r="r" b="b" t="t" l="l"/>
            <a:pathLst>
              <a:path h="3348022" w="4878721">
                <a:moveTo>
                  <a:pt x="0" y="0"/>
                </a:moveTo>
                <a:lnTo>
                  <a:pt x="4878721" y="0"/>
                </a:lnTo>
                <a:lnTo>
                  <a:pt x="4878721" y="3348022"/>
                </a:lnTo>
                <a:lnTo>
                  <a:pt x="0" y="334802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5929489" y="2231410"/>
            <a:ext cx="5072477" cy="929259"/>
          </a:xfrm>
          <a:prstGeom prst="rect">
            <a:avLst/>
          </a:prstGeom>
        </p:spPr>
        <p:txBody>
          <a:bodyPr anchor="t" rtlCol="false" tIns="0" lIns="0" bIns="0" rIns="0">
            <a:spAutoFit/>
          </a:bodyPr>
          <a:lstStyle/>
          <a:p>
            <a:pPr algn="l">
              <a:lnSpc>
                <a:spcPts val="7128"/>
              </a:lnSpc>
            </a:pPr>
            <a:r>
              <a:rPr lang="en-US" sz="6600">
                <a:solidFill>
                  <a:srgbClr val="333333"/>
                </a:solidFill>
                <a:latin typeface="Source Sans Pro Bold"/>
              </a:rPr>
              <a:t> Bootcamps</a:t>
            </a:r>
          </a:p>
        </p:txBody>
      </p:sp>
      <p:sp>
        <p:nvSpPr>
          <p:cNvPr name="TextBox 8" id="8"/>
          <p:cNvSpPr txBox="true"/>
          <p:nvPr/>
        </p:nvSpPr>
        <p:spPr>
          <a:xfrm rot="0">
            <a:off x="1626722" y="7913759"/>
            <a:ext cx="3504999"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Knowlegde</a:t>
            </a:r>
          </a:p>
        </p:txBody>
      </p:sp>
      <p:sp>
        <p:nvSpPr>
          <p:cNvPr name="TextBox 9" id="9"/>
          <p:cNvSpPr txBox="true"/>
          <p:nvPr/>
        </p:nvSpPr>
        <p:spPr>
          <a:xfrm rot="0">
            <a:off x="7734435" y="7913759"/>
            <a:ext cx="3421228"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Skills</a:t>
            </a:r>
          </a:p>
        </p:txBody>
      </p:sp>
      <p:sp>
        <p:nvSpPr>
          <p:cNvPr name="TextBox 10" id="10"/>
          <p:cNvSpPr txBox="true"/>
          <p:nvPr/>
        </p:nvSpPr>
        <p:spPr>
          <a:xfrm rot="0">
            <a:off x="12933407" y="7913759"/>
            <a:ext cx="3773066" cy="663702"/>
          </a:xfrm>
          <a:prstGeom prst="rect">
            <a:avLst/>
          </a:prstGeom>
        </p:spPr>
        <p:txBody>
          <a:bodyPr anchor="t" rtlCol="false" tIns="0" lIns="0" bIns="0" rIns="0">
            <a:spAutoFit/>
          </a:bodyPr>
          <a:lstStyle/>
          <a:p>
            <a:pPr algn="l">
              <a:lnSpc>
                <a:spcPts val="5184"/>
              </a:lnSpc>
            </a:pPr>
            <a:r>
              <a:rPr lang="en-US" sz="4800">
                <a:solidFill>
                  <a:srgbClr val="333333"/>
                </a:solidFill>
                <a:latin typeface="Source Sans Pro Bold"/>
              </a:rPr>
              <a:t>Competence</a:t>
            </a:r>
          </a:p>
        </p:txBody>
      </p:sp>
      <p:sp>
        <p:nvSpPr>
          <p:cNvPr name="TextBox 11" id="11"/>
          <p:cNvSpPr txBox="true"/>
          <p:nvPr/>
        </p:nvSpPr>
        <p:spPr>
          <a:xfrm rot="0">
            <a:off x="1626722" y="8644136"/>
            <a:ext cx="3504999" cy="663702"/>
          </a:xfrm>
          <a:prstGeom prst="rect">
            <a:avLst/>
          </a:prstGeom>
        </p:spPr>
        <p:txBody>
          <a:bodyPr anchor="t" rtlCol="false" tIns="0" lIns="0" bIns="0" rIns="0">
            <a:spAutoFit/>
          </a:bodyPr>
          <a:lstStyle/>
          <a:p>
            <a:pPr algn="l">
              <a:lnSpc>
                <a:spcPts val="5184"/>
              </a:lnSpc>
            </a:pPr>
            <a:r>
              <a:rPr lang="en-US" sz="4800">
                <a:solidFill>
                  <a:srgbClr val="5F5F61"/>
                </a:solidFill>
                <a:latin typeface="Source Sans Pro Bold"/>
              </a:rPr>
              <a:t>Zināšanas</a:t>
            </a:r>
          </a:p>
        </p:txBody>
      </p:sp>
      <p:sp>
        <p:nvSpPr>
          <p:cNvPr name="TextBox 12" id="12"/>
          <p:cNvSpPr txBox="true"/>
          <p:nvPr/>
        </p:nvSpPr>
        <p:spPr>
          <a:xfrm rot="0">
            <a:off x="7734435" y="8644136"/>
            <a:ext cx="3421228" cy="663702"/>
          </a:xfrm>
          <a:prstGeom prst="rect">
            <a:avLst/>
          </a:prstGeom>
        </p:spPr>
        <p:txBody>
          <a:bodyPr anchor="t" rtlCol="false" tIns="0" lIns="0" bIns="0" rIns="0">
            <a:spAutoFit/>
          </a:bodyPr>
          <a:lstStyle/>
          <a:p>
            <a:pPr algn="l">
              <a:lnSpc>
                <a:spcPts val="5184"/>
              </a:lnSpc>
            </a:pPr>
            <a:r>
              <a:rPr lang="en-US" sz="4800">
                <a:solidFill>
                  <a:srgbClr val="5F5F61"/>
                </a:solidFill>
                <a:latin typeface="Source Sans Pro Bold"/>
              </a:rPr>
              <a:t>Prasmes</a:t>
            </a:r>
          </a:p>
        </p:txBody>
      </p:sp>
      <p:sp>
        <p:nvSpPr>
          <p:cNvPr name="TextBox 13" id="13"/>
          <p:cNvSpPr txBox="true"/>
          <p:nvPr/>
        </p:nvSpPr>
        <p:spPr>
          <a:xfrm rot="0">
            <a:off x="12933407" y="8644136"/>
            <a:ext cx="4784960" cy="663702"/>
          </a:xfrm>
          <a:prstGeom prst="rect">
            <a:avLst/>
          </a:prstGeom>
        </p:spPr>
        <p:txBody>
          <a:bodyPr anchor="t" rtlCol="false" tIns="0" lIns="0" bIns="0" rIns="0">
            <a:spAutoFit/>
          </a:bodyPr>
          <a:lstStyle/>
          <a:p>
            <a:pPr algn="l">
              <a:lnSpc>
                <a:spcPts val="5184"/>
              </a:lnSpc>
            </a:pPr>
            <a:r>
              <a:rPr lang="en-US" sz="4800">
                <a:solidFill>
                  <a:srgbClr val="5F5F61"/>
                </a:solidFill>
                <a:latin typeface="Source Sans Pro Bold"/>
              </a:rPr>
              <a:t>Kompetences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198644" y="666381"/>
            <a:ext cx="3581986" cy="1750956"/>
          </a:xfrm>
          <a:custGeom>
            <a:avLst/>
            <a:gdLst/>
            <a:ahLst/>
            <a:cxnLst/>
            <a:rect r="r" b="b" t="t" l="l"/>
            <a:pathLst>
              <a:path h="1750956" w="3581986">
                <a:moveTo>
                  <a:pt x="0" y="0"/>
                </a:moveTo>
                <a:lnTo>
                  <a:pt x="3581986" y="0"/>
                </a:lnTo>
                <a:lnTo>
                  <a:pt x="3581986" y="1750956"/>
                </a:lnTo>
                <a:lnTo>
                  <a:pt x="0" y="1750956"/>
                </a:lnTo>
                <a:lnTo>
                  <a:pt x="0" y="0"/>
                </a:lnTo>
                <a:close/>
              </a:path>
            </a:pathLst>
          </a:custGeom>
          <a:blipFill>
            <a:blip r:embed="rId3"/>
            <a:stretch>
              <a:fillRect l="0" t="0" r="0" b="0"/>
            </a:stretch>
          </a:blipFill>
        </p:spPr>
      </p:sp>
      <p:sp>
        <p:nvSpPr>
          <p:cNvPr name="Freeform 4" id="4">
            <a:hlinkClick r:id="rId5" tooltip="https://www.better-life-digital.eu"/>
          </p:cNvPr>
          <p:cNvSpPr/>
          <p:nvPr/>
        </p:nvSpPr>
        <p:spPr>
          <a:xfrm flipH="false" flipV="false" rot="0">
            <a:off x="2168681" y="2100983"/>
            <a:ext cx="15869693" cy="7836189"/>
          </a:xfrm>
          <a:custGeom>
            <a:avLst/>
            <a:gdLst/>
            <a:ahLst/>
            <a:cxnLst/>
            <a:rect r="r" b="b" t="t" l="l"/>
            <a:pathLst>
              <a:path h="7836189" w="15869693">
                <a:moveTo>
                  <a:pt x="0" y="0"/>
                </a:moveTo>
                <a:lnTo>
                  <a:pt x="15869693" y="0"/>
                </a:lnTo>
                <a:lnTo>
                  <a:pt x="15869693" y="7836188"/>
                </a:lnTo>
                <a:lnTo>
                  <a:pt x="0" y="7836188"/>
                </a:lnTo>
                <a:lnTo>
                  <a:pt x="0" y="0"/>
                </a:lnTo>
                <a:close/>
              </a:path>
            </a:pathLst>
          </a:custGeom>
          <a:blipFill>
            <a:blip r:embed="rId4"/>
            <a:stretch>
              <a:fillRect l="0" t="-11369" r="-2769" b="-5609"/>
            </a:stretch>
          </a:blipFill>
        </p:spPr>
      </p:sp>
      <p:sp>
        <p:nvSpPr>
          <p:cNvPr name="TextBox 5" id="5"/>
          <p:cNvSpPr txBox="true"/>
          <p:nvPr/>
        </p:nvSpPr>
        <p:spPr>
          <a:xfrm rot="0">
            <a:off x="5524046" y="954189"/>
            <a:ext cx="11144916" cy="704850"/>
          </a:xfrm>
          <a:prstGeom prst="rect">
            <a:avLst/>
          </a:prstGeom>
        </p:spPr>
        <p:txBody>
          <a:bodyPr anchor="t" rtlCol="false" tIns="0" lIns="0" bIns="0" rIns="0">
            <a:spAutoFit/>
          </a:bodyPr>
          <a:lstStyle/>
          <a:p>
            <a:pPr algn="l">
              <a:lnSpc>
                <a:spcPts val="5400"/>
              </a:lnSpc>
            </a:pPr>
            <a:r>
              <a:rPr lang="en-US" sz="5000">
                <a:solidFill>
                  <a:srgbClr val="333333"/>
                </a:solidFill>
                <a:latin typeface="Source Sans Pro Bold"/>
              </a:rPr>
              <a:t>BETTER Life Digitālais centrs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DAGD0TA8RnE</dc:identifier>
  <dcterms:modified xsi:type="dcterms:W3CDTF">2011-08-01T06:04:30Z</dcterms:modified>
  <cp:revision>1</cp:revision>
  <dc:title>Think tank presentation 30.04</dc:title>
</cp:coreProperties>
</file>